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sldIdLst>
    <p:sldId id="257" r:id="rId2"/>
    <p:sldId id="262" r:id="rId3"/>
    <p:sldId id="293" r:id="rId4"/>
    <p:sldId id="263" r:id="rId5"/>
    <p:sldId id="264" r:id="rId6"/>
    <p:sldId id="288" r:id="rId7"/>
    <p:sldId id="267" r:id="rId8"/>
    <p:sldId id="283" r:id="rId9"/>
    <p:sldId id="268" r:id="rId10"/>
    <p:sldId id="269" r:id="rId11"/>
    <p:sldId id="270" r:id="rId12"/>
    <p:sldId id="271" r:id="rId13"/>
    <p:sldId id="272" r:id="rId14"/>
    <p:sldId id="284" r:id="rId15"/>
    <p:sldId id="290" r:id="rId16"/>
    <p:sldId id="274" r:id="rId17"/>
    <p:sldId id="282" r:id="rId18"/>
    <p:sldId id="292" r:id="rId19"/>
    <p:sldId id="295" r:id="rId20"/>
    <p:sldId id="276" r:id="rId21"/>
    <p:sldId id="285" r:id="rId22"/>
    <p:sldId id="294" r:id="rId23"/>
    <p:sldId id="289" r:id="rId24"/>
    <p:sldId id="278" r:id="rId25"/>
    <p:sldId id="279" r:id="rId26"/>
    <p:sldId id="280" r:id="rId27"/>
    <p:sldId id="291" r:id="rId28"/>
    <p:sldId id="281" r:id="rId29"/>
    <p:sldId id="286"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AC706-F1F4-4DC1-9A17-6F7079CB49EC}" v="3" dt="2024-10-28T17:24:36.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62" autoAdjust="0"/>
    <p:restoredTop sz="91247" autoAdjust="0"/>
  </p:normalViewPr>
  <p:slideViewPr>
    <p:cSldViewPr snapToGrid="0">
      <p:cViewPr varScale="1">
        <p:scale>
          <a:sx n="102" d="100"/>
          <a:sy n="102" d="100"/>
        </p:scale>
        <p:origin x="5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66DBB-84D7-4DE4-A72F-48535EEEE6B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BC15E05-E68E-4616-B362-D83A912C944E}">
      <dgm:prSet/>
      <dgm:spPr/>
      <dgm:t>
        <a:bodyPr/>
        <a:lstStyle/>
        <a:p>
          <a:r>
            <a:rPr lang="en-US" dirty="0"/>
            <a:t>Gift Exceptions (19 Total)</a:t>
          </a:r>
        </a:p>
      </dgm:t>
    </dgm:pt>
    <dgm:pt modelId="{F869A20B-7CD9-4FBA-9365-2CBEE6123D1D}" type="parTrans" cxnId="{1E2E98FB-132E-41B4-A9F5-1A6A7827ED06}">
      <dgm:prSet/>
      <dgm:spPr/>
      <dgm:t>
        <a:bodyPr/>
        <a:lstStyle/>
        <a:p>
          <a:endParaRPr lang="en-US"/>
        </a:p>
      </dgm:t>
    </dgm:pt>
    <dgm:pt modelId="{3A284598-19D7-4CE2-8D15-90952820120C}" type="sibTrans" cxnId="{1E2E98FB-132E-41B4-A9F5-1A6A7827ED06}">
      <dgm:prSet/>
      <dgm:spPr/>
      <dgm:t>
        <a:bodyPr/>
        <a:lstStyle/>
        <a:p>
          <a:endParaRPr lang="en-US"/>
        </a:p>
      </dgm:t>
    </dgm:pt>
    <dgm:pt modelId="{7C7A2E96-8445-45D8-978E-F8DC8DF45747}">
      <dgm:prSet/>
      <dgm:spPr/>
      <dgm:t>
        <a:bodyPr/>
        <a:lstStyle/>
        <a:p>
          <a:r>
            <a:rPr lang="en-US"/>
            <a:t>Include: </a:t>
          </a:r>
        </a:p>
      </dgm:t>
    </dgm:pt>
    <dgm:pt modelId="{8B38EBA7-BDF2-4C0A-AFF5-0E39BFC80228}" type="parTrans" cxnId="{F59F9359-0270-4E53-ACF9-2AA55BA4A92F}">
      <dgm:prSet/>
      <dgm:spPr/>
      <dgm:t>
        <a:bodyPr/>
        <a:lstStyle/>
        <a:p>
          <a:endParaRPr lang="en-US"/>
        </a:p>
      </dgm:t>
    </dgm:pt>
    <dgm:pt modelId="{14A871BF-801B-43B2-BFCF-23E5301CF5D9}" type="sibTrans" cxnId="{F59F9359-0270-4E53-ACF9-2AA55BA4A92F}">
      <dgm:prSet/>
      <dgm:spPr/>
      <dgm:t>
        <a:bodyPr/>
        <a:lstStyle/>
        <a:p>
          <a:endParaRPr lang="en-US"/>
        </a:p>
      </dgm:t>
    </dgm:pt>
    <dgm:pt modelId="{270BF1CA-95DF-4466-9488-179A6A2188D6}">
      <dgm:prSet/>
      <dgm:spPr/>
      <dgm:t>
        <a:bodyPr/>
        <a:lstStyle/>
        <a:p>
          <a:r>
            <a:rPr lang="en-US"/>
            <a:t>Token items </a:t>
          </a:r>
        </a:p>
      </dgm:t>
    </dgm:pt>
    <dgm:pt modelId="{1B999B1D-7579-4BFE-BA1C-0C932DD07AB3}" type="parTrans" cxnId="{CDB2C8BB-CA1C-43A9-8220-FA60B069A47A}">
      <dgm:prSet/>
      <dgm:spPr/>
      <dgm:t>
        <a:bodyPr/>
        <a:lstStyle/>
        <a:p>
          <a:endParaRPr lang="en-US"/>
        </a:p>
      </dgm:t>
    </dgm:pt>
    <dgm:pt modelId="{B4EAD32F-2BD6-47AB-B27D-8E96EDB1C887}" type="sibTrans" cxnId="{CDB2C8BB-CA1C-43A9-8220-FA60B069A47A}">
      <dgm:prSet/>
      <dgm:spPr/>
      <dgm:t>
        <a:bodyPr/>
        <a:lstStyle/>
        <a:p>
          <a:endParaRPr lang="en-US"/>
        </a:p>
      </dgm:t>
    </dgm:pt>
    <dgm:pt modelId="{87CADD26-4948-45AB-88DF-F2971F71CD8F}">
      <dgm:prSet/>
      <dgm:spPr/>
      <dgm:t>
        <a:bodyPr/>
        <a:lstStyle/>
        <a:p>
          <a:r>
            <a:rPr lang="en-US"/>
            <a:t>Food and beverage </a:t>
          </a:r>
        </a:p>
      </dgm:t>
    </dgm:pt>
    <dgm:pt modelId="{023D9AEF-EB1A-4977-ACB1-46FA55EBCED5}" type="parTrans" cxnId="{AC48226A-26D1-42AA-86C8-C5A85229151A}">
      <dgm:prSet/>
      <dgm:spPr/>
      <dgm:t>
        <a:bodyPr/>
        <a:lstStyle/>
        <a:p>
          <a:endParaRPr lang="en-US"/>
        </a:p>
      </dgm:t>
    </dgm:pt>
    <dgm:pt modelId="{38C57427-583A-4A19-9E06-85DF77DEEA6E}" type="sibTrans" cxnId="{AC48226A-26D1-42AA-86C8-C5A85229151A}">
      <dgm:prSet/>
      <dgm:spPr/>
      <dgm:t>
        <a:bodyPr/>
        <a:lstStyle/>
        <a:p>
          <a:endParaRPr lang="en-US"/>
        </a:p>
      </dgm:t>
    </dgm:pt>
    <dgm:pt modelId="{235D6F67-2305-4A73-91FA-AD0E2B2F98E3}">
      <dgm:prSet/>
      <dgm:spPr/>
      <dgm:t>
        <a:bodyPr/>
        <a:lstStyle/>
        <a:p>
          <a:r>
            <a:rPr lang="en-US"/>
            <a:t>Rebates or discounts </a:t>
          </a:r>
        </a:p>
      </dgm:t>
    </dgm:pt>
    <dgm:pt modelId="{4E43AD55-2231-4CDF-9E0C-90286654896F}" type="parTrans" cxnId="{A9EFAC7A-CF3F-45CA-B41A-17B5A89CBCC5}">
      <dgm:prSet/>
      <dgm:spPr/>
      <dgm:t>
        <a:bodyPr/>
        <a:lstStyle/>
        <a:p>
          <a:endParaRPr lang="en-US"/>
        </a:p>
      </dgm:t>
    </dgm:pt>
    <dgm:pt modelId="{FFE98529-F42F-4E6B-B616-9364A8CE5954}" type="sibTrans" cxnId="{A9EFAC7A-CF3F-45CA-B41A-17B5A89CBCC5}">
      <dgm:prSet/>
      <dgm:spPr/>
      <dgm:t>
        <a:bodyPr/>
        <a:lstStyle/>
        <a:p>
          <a:endParaRPr lang="en-US"/>
        </a:p>
      </dgm:t>
    </dgm:pt>
    <dgm:pt modelId="{E8D12B34-DBA8-4C7F-A077-F8C27AC8560A}">
      <dgm:prSet/>
      <dgm:spPr/>
      <dgm:t>
        <a:bodyPr/>
        <a:lstStyle/>
        <a:p>
          <a:r>
            <a:rPr lang="en-US"/>
            <a:t>Gifts to the state  </a:t>
          </a:r>
        </a:p>
      </dgm:t>
    </dgm:pt>
    <dgm:pt modelId="{154EFDC9-EEB3-457D-B70B-69414FE43007}" type="parTrans" cxnId="{BA4C8DE0-DE86-4536-9A00-4C149BCAA39B}">
      <dgm:prSet/>
      <dgm:spPr/>
      <dgm:t>
        <a:bodyPr/>
        <a:lstStyle/>
        <a:p>
          <a:endParaRPr lang="en-US"/>
        </a:p>
      </dgm:t>
    </dgm:pt>
    <dgm:pt modelId="{2DCC9843-C35F-430F-AA62-00666551EC9A}" type="sibTrans" cxnId="{BA4C8DE0-DE86-4536-9A00-4C149BCAA39B}">
      <dgm:prSet/>
      <dgm:spPr/>
      <dgm:t>
        <a:bodyPr/>
        <a:lstStyle/>
        <a:p>
          <a:endParaRPr lang="en-US"/>
        </a:p>
      </dgm:t>
    </dgm:pt>
    <dgm:pt modelId="{B5C02B53-2AFD-4EEE-B346-84F9CF09E757}" type="pres">
      <dgm:prSet presAssocID="{0E166DBB-84D7-4DE4-A72F-48535EEEE6B9}" presName="vert0" presStyleCnt="0">
        <dgm:presLayoutVars>
          <dgm:dir/>
          <dgm:animOne val="branch"/>
          <dgm:animLvl val="lvl"/>
        </dgm:presLayoutVars>
      </dgm:prSet>
      <dgm:spPr/>
    </dgm:pt>
    <dgm:pt modelId="{4B19549D-0C61-4DD0-BF43-3D885BCE3F05}" type="pres">
      <dgm:prSet presAssocID="{DBC15E05-E68E-4616-B362-D83A912C944E}" presName="thickLine" presStyleLbl="alignNode1" presStyleIdx="0" presStyleCnt="2"/>
      <dgm:spPr/>
    </dgm:pt>
    <dgm:pt modelId="{AB06C234-5CB4-4D74-88AD-10F2B76B1EA6}" type="pres">
      <dgm:prSet presAssocID="{DBC15E05-E68E-4616-B362-D83A912C944E}" presName="horz1" presStyleCnt="0"/>
      <dgm:spPr/>
    </dgm:pt>
    <dgm:pt modelId="{204F90DF-F020-493D-B5F7-F467F6325FE3}" type="pres">
      <dgm:prSet presAssocID="{DBC15E05-E68E-4616-B362-D83A912C944E}" presName="tx1" presStyleLbl="revTx" presStyleIdx="0" presStyleCnt="6" custScaleX="289936" custScaleY="18003"/>
      <dgm:spPr/>
    </dgm:pt>
    <dgm:pt modelId="{86C2701D-516B-4C72-AFC4-B53DC9A87784}" type="pres">
      <dgm:prSet presAssocID="{DBC15E05-E68E-4616-B362-D83A912C944E}" presName="vert1" presStyleCnt="0"/>
      <dgm:spPr/>
    </dgm:pt>
    <dgm:pt modelId="{D98F176B-2715-49D6-B3A3-6F814B5037B8}" type="pres">
      <dgm:prSet presAssocID="{7C7A2E96-8445-45D8-978E-F8DC8DF45747}" presName="thickLine" presStyleLbl="alignNode1" presStyleIdx="1" presStyleCnt="2"/>
      <dgm:spPr/>
    </dgm:pt>
    <dgm:pt modelId="{B843D698-D749-482C-A4F7-422F144ADA2A}" type="pres">
      <dgm:prSet presAssocID="{7C7A2E96-8445-45D8-978E-F8DC8DF45747}" presName="horz1" presStyleCnt="0"/>
      <dgm:spPr/>
    </dgm:pt>
    <dgm:pt modelId="{153D4D8A-12F8-469D-A522-011C4C7CF7EB}" type="pres">
      <dgm:prSet presAssocID="{7C7A2E96-8445-45D8-978E-F8DC8DF45747}" presName="tx1" presStyleLbl="revTx" presStyleIdx="1" presStyleCnt="6"/>
      <dgm:spPr/>
    </dgm:pt>
    <dgm:pt modelId="{B7A36FE2-D20E-4873-B592-5D7B40C4A3A9}" type="pres">
      <dgm:prSet presAssocID="{7C7A2E96-8445-45D8-978E-F8DC8DF45747}" presName="vert1" presStyleCnt="0"/>
      <dgm:spPr/>
    </dgm:pt>
    <dgm:pt modelId="{541A776C-02A2-4934-88BD-8D198EE3F130}" type="pres">
      <dgm:prSet presAssocID="{270BF1CA-95DF-4466-9488-179A6A2188D6}" presName="vertSpace2a" presStyleCnt="0"/>
      <dgm:spPr/>
    </dgm:pt>
    <dgm:pt modelId="{33DE5CF4-F2CA-459C-92E7-B77FC80D3207}" type="pres">
      <dgm:prSet presAssocID="{270BF1CA-95DF-4466-9488-179A6A2188D6}" presName="horz2" presStyleCnt="0"/>
      <dgm:spPr/>
    </dgm:pt>
    <dgm:pt modelId="{8E6ED229-FC77-4B82-B67C-B3031A7A3083}" type="pres">
      <dgm:prSet presAssocID="{270BF1CA-95DF-4466-9488-179A6A2188D6}" presName="horzSpace2" presStyleCnt="0"/>
      <dgm:spPr/>
    </dgm:pt>
    <dgm:pt modelId="{F94A200A-6A22-4AA2-9EC3-05026D577704}" type="pres">
      <dgm:prSet presAssocID="{270BF1CA-95DF-4466-9488-179A6A2188D6}" presName="tx2" presStyleLbl="revTx" presStyleIdx="2" presStyleCnt="6"/>
      <dgm:spPr/>
    </dgm:pt>
    <dgm:pt modelId="{F78F366C-6B57-47A3-8A50-0CC1BCEB2573}" type="pres">
      <dgm:prSet presAssocID="{270BF1CA-95DF-4466-9488-179A6A2188D6}" presName="vert2" presStyleCnt="0"/>
      <dgm:spPr/>
    </dgm:pt>
    <dgm:pt modelId="{3EE6D233-6108-461D-AE40-12025A73645B}" type="pres">
      <dgm:prSet presAssocID="{270BF1CA-95DF-4466-9488-179A6A2188D6}" presName="thinLine2b" presStyleLbl="callout" presStyleIdx="0" presStyleCnt="4"/>
      <dgm:spPr/>
    </dgm:pt>
    <dgm:pt modelId="{FE766F94-43B1-4E03-8D3F-975125161376}" type="pres">
      <dgm:prSet presAssocID="{270BF1CA-95DF-4466-9488-179A6A2188D6}" presName="vertSpace2b" presStyleCnt="0"/>
      <dgm:spPr/>
    </dgm:pt>
    <dgm:pt modelId="{2FD3908B-210B-40A5-B837-9442181DF6AF}" type="pres">
      <dgm:prSet presAssocID="{87CADD26-4948-45AB-88DF-F2971F71CD8F}" presName="horz2" presStyleCnt="0"/>
      <dgm:spPr/>
    </dgm:pt>
    <dgm:pt modelId="{0F230C40-2465-4574-8A31-17ED4F19D95D}" type="pres">
      <dgm:prSet presAssocID="{87CADD26-4948-45AB-88DF-F2971F71CD8F}" presName="horzSpace2" presStyleCnt="0"/>
      <dgm:spPr/>
    </dgm:pt>
    <dgm:pt modelId="{7D80A72D-A7B1-4451-B7FE-CC135CC0863D}" type="pres">
      <dgm:prSet presAssocID="{87CADD26-4948-45AB-88DF-F2971F71CD8F}" presName="tx2" presStyleLbl="revTx" presStyleIdx="3" presStyleCnt="6"/>
      <dgm:spPr/>
    </dgm:pt>
    <dgm:pt modelId="{89614FC8-2EB0-4C06-A9EC-066B55F709D0}" type="pres">
      <dgm:prSet presAssocID="{87CADD26-4948-45AB-88DF-F2971F71CD8F}" presName="vert2" presStyleCnt="0"/>
      <dgm:spPr/>
    </dgm:pt>
    <dgm:pt modelId="{29332285-AA17-49B8-A918-9FE198B3586B}" type="pres">
      <dgm:prSet presAssocID="{87CADD26-4948-45AB-88DF-F2971F71CD8F}" presName="thinLine2b" presStyleLbl="callout" presStyleIdx="1" presStyleCnt="4"/>
      <dgm:spPr/>
    </dgm:pt>
    <dgm:pt modelId="{438EEA8F-0D66-40D8-94E2-629B000462A6}" type="pres">
      <dgm:prSet presAssocID="{87CADD26-4948-45AB-88DF-F2971F71CD8F}" presName="vertSpace2b" presStyleCnt="0"/>
      <dgm:spPr/>
    </dgm:pt>
    <dgm:pt modelId="{EDE176E1-E893-47BF-8625-525270F1FDDB}" type="pres">
      <dgm:prSet presAssocID="{235D6F67-2305-4A73-91FA-AD0E2B2F98E3}" presName="horz2" presStyleCnt="0"/>
      <dgm:spPr/>
    </dgm:pt>
    <dgm:pt modelId="{49134B38-FDAE-4A04-9A2B-7EA5643BBB38}" type="pres">
      <dgm:prSet presAssocID="{235D6F67-2305-4A73-91FA-AD0E2B2F98E3}" presName="horzSpace2" presStyleCnt="0"/>
      <dgm:spPr/>
    </dgm:pt>
    <dgm:pt modelId="{4944DBB3-878D-4510-8C05-393CF65F7FC0}" type="pres">
      <dgm:prSet presAssocID="{235D6F67-2305-4A73-91FA-AD0E2B2F98E3}" presName="tx2" presStyleLbl="revTx" presStyleIdx="4" presStyleCnt="6"/>
      <dgm:spPr/>
    </dgm:pt>
    <dgm:pt modelId="{62D699AF-FD1A-4213-B4C5-ED0A21B0B8E3}" type="pres">
      <dgm:prSet presAssocID="{235D6F67-2305-4A73-91FA-AD0E2B2F98E3}" presName="vert2" presStyleCnt="0"/>
      <dgm:spPr/>
    </dgm:pt>
    <dgm:pt modelId="{B9484C78-AD59-4824-8408-ED1A0DB54AA7}" type="pres">
      <dgm:prSet presAssocID="{235D6F67-2305-4A73-91FA-AD0E2B2F98E3}" presName="thinLine2b" presStyleLbl="callout" presStyleIdx="2" presStyleCnt="4"/>
      <dgm:spPr/>
    </dgm:pt>
    <dgm:pt modelId="{925B5CA8-C5B9-43CE-A32C-1F57010AD409}" type="pres">
      <dgm:prSet presAssocID="{235D6F67-2305-4A73-91FA-AD0E2B2F98E3}" presName="vertSpace2b" presStyleCnt="0"/>
      <dgm:spPr/>
    </dgm:pt>
    <dgm:pt modelId="{3E5549A3-17B5-4941-BF7E-315293106C44}" type="pres">
      <dgm:prSet presAssocID="{E8D12B34-DBA8-4C7F-A077-F8C27AC8560A}" presName="horz2" presStyleCnt="0"/>
      <dgm:spPr/>
    </dgm:pt>
    <dgm:pt modelId="{3F7C13EF-C3FA-4F82-AA42-271372D23237}" type="pres">
      <dgm:prSet presAssocID="{E8D12B34-DBA8-4C7F-A077-F8C27AC8560A}" presName="horzSpace2" presStyleCnt="0"/>
      <dgm:spPr/>
    </dgm:pt>
    <dgm:pt modelId="{971C7083-34AF-479A-96FA-027D5C67549D}" type="pres">
      <dgm:prSet presAssocID="{E8D12B34-DBA8-4C7F-A077-F8C27AC8560A}" presName="tx2" presStyleLbl="revTx" presStyleIdx="5" presStyleCnt="6"/>
      <dgm:spPr/>
    </dgm:pt>
    <dgm:pt modelId="{BA5E9508-7EA8-41DA-B449-2A931565DA81}" type="pres">
      <dgm:prSet presAssocID="{E8D12B34-DBA8-4C7F-A077-F8C27AC8560A}" presName="vert2" presStyleCnt="0"/>
      <dgm:spPr/>
    </dgm:pt>
    <dgm:pt modelId="{C980BE1D-6B7B-429E-B1E1-0EE659675B3F}" type="pres">
      <dgm:prSet presAssocID="{E8D12B34-DBA8-4C7F-A077-F8C27AC8560A}" presName="thinLine2b" presStyleLbl="callout" presStyleIdx="3" presStyleCnt="4"/>
      <dgm:spPr/>
    </dgm:pt>
    <dgm:pt modelId="{B8FB046F-0DC7-427A-A597-E90CC7C8D403}" type="pres">
      <dgm:prSet presAssocID="{E8D12B34-DBA8-4C7F-A077-F8C27AC8560A}" presName="vertSpace2b" presStyleCnt="0"/>
      <dgm:spPr/>
    </dgm:pt>
  </dgm:ptLst>
  <dgm:cxnLst>
    <dgm:cxn modelId="{77C8490E-2981-47C2-B175-07826DD9427C}" type="presOf" srcId="{235D6F67-2305-4A73-91FA-AD0E2B2F98E3}" destId="{4944DBB3-878D-4510-8C05-393CF65F7FC0}" srcOrd="0" destOrd="0" presId="urn:microsoft.com/office/officeart/2008/layout/LinedList"/>
    <dgm:cxn modelId="{A1141A1D-3224-4A70-851A-3E4E9DF93A90}" type="presOf" srcId="{DBC15E05-E68E-4616-B362-D83A912C944E}" destId="{204F90DF-F020-493D-B5F7-F467F6325FE3}" srcOrd="0" destOrd="0" presId="urn:microsoft.com/office/officeart/2008/layout/LinedList"/>
    <dgm:cxn modelId="{B7CE8F5E-C7E0-4747-A1FF-89EF9BA31838}" type="presOf" srcId="{87CADD26-4948-45AB-88DF-F2971F71CD8F}" destId="{7D80A72D-A7B1-4451-B7FE-CC135CC0863D}" srcOrd="0" destOrd="0" presId="urn:microsoft.com/office/officeart/2008/layout/LinedList"/>
    <dgm:cxn modelId="{AC48226A-26D1-42AA-86C8-C5A85229151A}" srcId="{7C7A2E96-8445-45D8-978E-F8DC8DF45747}" destId="{87CADD26-4948-45AB-88DF-F2971F71CD8F}" srcOrd="1" destOrd="0" parTransId="{023D9AEF-EB1A-4977-ACB1-46FA55EBCED5}" sibTransId="{38C57427-583A-4A19-9E06-85DF77DEEA6E}"/>
    <dgm:cxn modelId="{F59F9359-0270-4E53-ACF9-2AA55BA4A92F}" srcId="{0E166DBB-84D7-4DE4-A72F-48535EEEE6B9}" destId="{7C7A2E96-8445-45D8-978E-F8DC8DF45747}" srcOrd="1" destOrd="0" parTransId="{8B38EBA7-BDF2-4C0A-AFF5-0E39BFC80228}" sibTransId="{14A871BF-801B-43B2-BFCF-23E5301CF5D9}"/>
    <dgm:cxn modelId="{A9EFAC7A-CF3F-45CA-B41A-17B5A89CBCC5}" srcId="{7C7A2E96-8445-45D8-978E-F8DC8DF45747}" destId="{235D6F67-2305-4A73-91FA-AD0E2B2F98E3}" srcOrd="2" destOrd="0" parTransId="{4E43AD55-2231-4CDF-9E0C-90286654896F}" sibTransId="{FFE98529-F42F-4E6B-B616-9364A8CE5954}"/>
    <dgm:cxn modelId="{CDB2C8BB-CA1C-43A9-8220-FA60B069A47A}" srcId="{7C7A2E96-8445-45D8-978E-F8DC8DF45747}" destId="{270BF1CA-95DF-4466-9488-179A6A2188D6}" srcOrd="0" destOrd="0" parTransId="{1B999B1D-7579-4BFE-BA1C-0C932DD07AB3}" sibTransId="{B4EAD32F-2BD6-47AB-B27D-8E96EDB1C887}"/>
    <dgm:cxn modelId="{8EDB5CBF-B8C6-442B-8482-93766DB30C5C}" type="presOf" srcId="{0E166DBB-84D7-4DE4-A72F-48535EEEE6B9}" destId="{B5C02B53-2AFD-4EEE-B346-84F9CF09E757}" srcOrd="0" destOrd="0" presId="urn:microsoft.com/office/officeart/2008/layout/LinedList"/>
    <dgm:cxn modelId="{5CE22BC5-7669-4763-B29B-B6D5680E6515}" type="presOf" srcId="{7C7A2E96-8445-45D8-978E-F8DC8DF45747}" destId="{153D4D8A-12F8-469D-A522-011C4C7CF7EB}" srcOrd="0" destOrd="0" presId="urn:microsoft.com/office/officeart/2008/layout/LinedList"/>
    <dgm:cxn modelId="{EF8D4BC9-BA1F-44EF-B392-8E0A63E369BB}" type="presOf" srcId="{E8D12B34-DBA8-4C7F-A077-F8C27AC8560A}" destId="{971C7083-34AF-479A-96FA-027D5C67549D}" srcOrd="0" destOrd="0" presId="urn:microsoft.com/office/officeart/2008/layout/LinedList"/>
    <dgm:cxn modelId="{A3E625DB-76F6-4F02-8F25-0A6712B2899C}" type="presOf" srcId="{270BF1CA-95DF-4466-9488-179A6A2188D6}" destId="{F94A200A-6A22-4AA2-9EC3-05026D577704}" srcOrd="0" destOrd="0" presId="urn:microsoft.com/office/officeart/2008/layout/LinedList"/>
    <dgm:cxn modelId="{BA4C8DE0-DE86-4536-9A00-4C149BCAA39B}" srcId="{7C7A2E96-8445-45D8-978E-F8DC8DF45747}" destId="{E8D12B34-DBA8-4C7F-A077-F8C27AC8560A}" srcOrd="3" destOrd="0" parTransId="{154EFDC9-EEB3-457D-B70B-69414FE43007}" sibTransId="{2DCC9843-C35F-430F-AA62-00666551EC9A}"/>
    <dgm:cxn modelId="{1E2E98FB-132E-41B4-A9F5-1A6A7827ED06}" srcId="{0E166DBB-84D7-4DE4-A72F-48535EEEE6B9}" destId="{DBC15E05-E68E-4616-B362-D83A912C944E}" srcOrd="0" destOrd="0" parTransId="{F869A20B-7CD9-4FBA-9365-2CBEE6123D1D}" sibTransId="{3A284598-19D7-4CE2-8D15-90952820120C}"/>
    <dgm:cxn modelId="{8810EDC7-5B06-41C5-BB61-C09D92966FB8}" type="presParOf" srcId="{B5C02B53-2AFD-4EEE-B346-84F9CF09E757}" destId="{4B19549D-0C61-4DD0-BF43-3D885BCE3F05}" srcOrd="0" destOrd="0" presId="urn:microsoft.com/office/officeart/2008/layout/LinedList"/>
    <dgm:cxn modelId="{A3D2E6A3-4BDA-4FD5-A12C-1D46702B11BA}" type="presParOf" srcId="{B5C02B53-2AFD-4EEE-B346-84F9CF09E757}" destId="{AB06C234-5CB4-4D74-88AD-10F2B76B1EA6}" srcOrd="1" destOrd="0" presId="urn:microsoft.com/office/officeart/2008/layout/LinedList"/>
    <dgm:cxn modelId="{2AE9EF57-C7AD-42BF-8585-3251B5758FFA}" type="presParOf" srcId="{AB06C234-5CB4-4D74-88AD-10F2B76B1EA6}" destId="{204F90DF-F020-493D-B5F7-F467F6325FE3}" srcOrd="0" destOrd="0" presId="urn:microsoft.com/office/officeart/2008/layout/LinedList"/>
    <dgm:cxn modelId="{696CD63B-8A03-41DC-810E-254795263E8F}" type="presParOf" srcId="{AB06C234-5CB4-4D74-88AD-10F2B76B1EA6}" destId="{86C2701D-516B-4C72-AFC4-B53DC9A87784}" srcOrd="1" destOrd="0" presId="urn:microsoft.com/office/officeart/2008/layout/LinedList"/>
    <dgm:cxn modelId="{14078147-35FD-49AD-9293-7CCC1BDED363}" type="presParOf" srcId="{B5C02B53-2AFD-4EEE-B346-84F9CF09E757}" destId="{D98F176B-2715-49D6-B3A3-6F814B5037B8}" srcOrd="2" destOrd="0" presId="urn:microsoft.com/office/officeart/2008/layout/LinedList"/>
    <dgm:cxn modelId="{241F523B-AC58-4230-89DA-1A5090FC0627}" type="presParOf" srcId="{B5C02B53-2AFD-4EEE-B346-84F9CF09E757}" destId="{B843D698-D749-482C-A4F7-422F144ADA2A}" srcOrd="3" destOrd="0" presId="urn:microsoft.com/office/officeart/2008/layout/LinedList"/>
    <dgm:cxn modelId="{B0E1CD50-7A2A-42D0-8E45-09E57D19DB5E}" type="presParOf" srcId="{B843D698-D749-482C-A4F7-422F144ADA2A}" destId="{153D4D8A-12F8-469D-A522-011C4C7CF7EB}" srcOrd="0" destOrd="0" presId="urn:microsoft.com/office/officeart/2008/layout/LinedList"/>
    <dgm:cxn modelId="{66FF4D9C-1926-4B6B-ABB7-946D68809E09}" type="presParOf" srcId="{B843D698-D749-482C-A4F7-422F144ADA2A}" destId="{B7A36FE2-D20E-4873-B592-5D7B40C4A3A9}" srcOrd="1" destOrd="0" presId="urn:microsoft.com/office/officeart/2008/layout/LinedList"/>
    <dgm:cxn modelId="{611597B2-8D26-4CB2-B9EC-816F1AA3770A}" type="presParOf" srcId="{B7A36FE2-D20E-4873-B592-5D7B40C4A3A9}" destId="{541A776C-02A2-4934-88BD-8D198EE3F130}" srcOrd="0" destOrd="0" presId="urn:microsoft.com/office/officeart/2008/layout/LinedList"/>
    <dgm:cxn modelId="{86CC9DE6-7183-4B73-B9FC-1BD3156F23D0}" type="presParOf" srcId="{B7A36FE2-D20E-4873-B592-5D7B40C4A3A9}" destId="{33DE5CF4-F2CA-459C-92E7-B77FC80D3207}" srcOrd="1" destOrd="0" presId="urn:microsoft.com/office/officeart/2008/layout/LinedList"/>
    <dgm:cxn modelId="{05CA291C-4A07-4F58-ABD2-8D099B0EBC15}" type="presParOf" srcId="{33DE5CF4-F2CA-459C-92E7-B77FC80D3207}" destId="{8E6ED229-FC77-4B82-B67C-B3031A7A3083}" srcOrd="0" destOrd="0" presId="urn:microsoft.com/office/officeart/2008/layout/LinedList"/>
    <dgm:cxn modelId="{904FD49D-8428-482F-9E89-848EFAA19C02}" type="presParOf" srcId="{33DE5CF4-F2CA-459C-92E7-B77FC80D3207}" destId="{F94A200A-6A22-4AA2-9EC3-05026D577704}" srcOrd="1" destOrd="0" presId="urn:microsoft.com/office/officeart/2008/layout/LinedList"/>
    <dgm:cxn modelId="{8A4EE1ED-43D4-41C2-B0BC-A5BB0764FA57}" type="presParOf" srcId="{33DE5CF4-F2CA-459C-92E7-B77FC80D3207}" destId="{F78F366C-6B57-47A3-8A50-0CC1BCEB2573}" srcOrd="2" destOrd="0" presId="urn:microsoft.com/office/officeart/2008/layout/LinedList"/>
    <dgm:cxn modelId="{75C6472C-507E-4E3B-A3CA-5484C92FD513}" type="presParOf" srcId="{B7A36FE2-D20E-4873-B592-5D7B40C4A3A9}" destId="{3EE6D233-6108-461D-AE40-12025A73645B}" srcOrd="2" destOrd="0" presId="urn:microsoft.com/office/officeart/2008/layout/LinedList"/>
    <dgm:cxn modelId="{2FEAF893-9D28-4E6B-9C68-82DEDAFEA01A}" type="presParOf" srcId="{B7A36FE2-D20E-4873-B592-5D7B40C4A3A9}" destId="{FE766F94-43B1-4E03-8D3F-975125161376}" srcOrd="3" destOrd="0" presId="urn:microsoft.com/office/officeart/2008/layout/LinedList"/>
    <dgm:cxn modelId="{8F99B85F-3A61-4BBB-835B-C8E7CF2ACE31}" type="presParOf" srcId="{B7A36FE2-D20E-4873-B592-5D7B40C4A3A9}" destId="{2FD3908B-210B-40A5-B837-9442181DF6AF}" srcOrd="4" destOrd="0" presId="urn:microsoft.com/office/officeart/2008/layout/LinedList"/>
    <dgm:cxn modelId="{CBDE1EA9-4BCE-4D8B-AA0C-279EAABF7AC6}" type="presParOf" srcId="{2FD3908B-210B-40A5-B837-9442181DF6AF}" destId="{0F230C40-2465-4574-8A31-17ED4F19D95D}" srcOrd="0" destOrd="0" presId="urn:microsoft.com/office/officeart/2008/layout/LinedList"/>
    <dgm:cxn modelId="{2C57E636-8D9E-492C-9DFC-E99109892547}" type="presParOf" srcId="{2FD3908B-210B-40A5-B837-9442181DF6AF}" destId="{7D80A72D-A7B1-4451-B7FE-CC135CC0863D}" srcOrd="1" destOrd="0" presId="urn:microsoft.com/office/officeart/2008/layout/LinedList"/>
    <dgm:cxn modelId="{5BB655C9-57FA-413B-87A8-E011B445ED49}" type="presParOf" srcId="{2FD3908B-210B-40A5-B837-9442181DF6AF}" destId="{89614FC8-2EB0-4C06-A9EC-066B55F709D0}" srcOrd="2" destOrd="0" presId="urn:microsoft.com/office/officeart/2008/layout/LinedList"/>
    <dgm:cxn modelId="{3D0749D6-64C3-4798-A295-0D5024D61485}" type="presParOf" srcId="{B7A36FE2-D20E-4873-B592-5D7B40C4A3A9}" destId="{29332285-AA17-49B8-A918-9FE198B3586B}" srcOrd="5" destOrd="0" presId="urn:microsoft.com/office/officeart/2008/layout/LinedList"/>
    <dgm:cxn modelId="{BB08B14F-8D78-4482-8B3F-8AC746DACCA7}" type="presParOf" srcId="{B7A36FE2-D20E-4873-B592-5D7B40C4A3A9}" destId="{438EEA8F-0D66-40D8-94E2-629B000462A6}" srcOrd="6" destOrd="0" presId="urn:microsoft.com/office/officeart/2008/layout/LinedList"/>
    <dgm:cxn modelId="{9190251C-C5A6-47E6-8FB5-D5ABD8B78D3F}" type="presParOf" srcId="{B7A36FE2-D20E-4873-B592-5D7B40C4A3A9}" destId="{EDE176E1-E893-47BF-8625-525270F1FDDB}" srcOrd="7" destOrd="0" presId="urn:microsoft.com/office/officeart/2008/layout/LinedList"/>
    <dgm:cxn modelId="{0C5779C2-54C0-4417-A64A-280AB32DBCA9}" type="presParOf" srcId="{EDE176E1-E893-47BF-8625-525270F1FDDB}" destId="{49134B38-FDAE-4A04-9A2B-7EA5643BBB38}" srcOrd="0" destOrd="0" presId="urn:microsoft.com/office/officeart/2008/layout/LinedList"/>
    <dgm:cxn modelId="{100BD068-0453-4B60-AA31-F2ACD92B6ACB}" type="presParOf" srcId="{EDE176E1-E893-47BF-8625-525270F1FDDB}" destId="{4944DBB3-878D-4510-8C05-393CF65F7FC0}" srcOrd="1" destOrd="0" presId="urn:microsoft.com/office/officeart/2008/layout/LinedList"/>
    <dgm:cxn modelId="{8F43DF9C-0BFF-48A7-B323-D6232AE433FA}" type="presParOf" srcId="{EDE176E1-E893-47BF-8625-525270F1FDDB}" destId="{62D699AF-FD1A-4213-B4C5-ED0A21B0B8E3}" srcOrd="2" destOrd="0" presId="urn:microsoft.com/office/officeart/2008/layout/LinedList"/>
    <dgm:cxn modelId="{37E48581-AF6A-4E63-B175-5E4ED2A7C89B}" type="presParOf" srcId="{B7A36FE2-D20E-4873-B592-5D7B40C4A3A9}" destId="{B9484C78-AD59-4824-8408-ED1A0DB54AA7}" srcOrd="8" destOrd="0" presId="urn:microsoft.com/office/officeart/2008/layout/LinedList"/>
    <dgm:cxn modelId="{DAF77CCD-D9F4-4BD1-8E7A-DC15C2E974DC}" type="presParOf" srcId="{B7A36FE2-D20E-4873-B592-5D7B40C4A3A9}" destId="{925B5CA8-C5B9-43CE-A32C-1F57010AD409}" srcOrd="9" destOrd="0" presId="urn:microsoft.com/office/officeart/2008/layout/LinedList"/>
    <dgm:cxn modelId="{A9343289-B00F-4F41-8EEE-FC34F36BDAE2}" type="presParOf" srcId="{B7A36FE2-D20E-4873-B592-5D7B40C4A3A9}" destId="{3E5549A3-17B5-4941-BF7E-315293106C44}" srcOrd="10" destOrd="0" presId="urn:microsoft.com/office/officeart/2008/layout/LinedList"/>
    <dgm:cxn modelId="{D2D2B5A1-D2D4-4B9A-BA33-896DB28B72B9}" type="presParOf" srcId="{3E5549A3-17B5-4941-BF7E-315293106C44}" destId="{3F7C13EF-C3FA-4F82-AA42-271372D23237}" srcOrd="0" destOrd="0" presId="urn:microsoft.com/office/officeart/2008/layout/LinedList"/>
    <dgm:cxn modelId="{4871B32C-DB59-47D5-9B45-5E5910A438F0}" type="presParOf" srcId="{3E5549A3-17B5-4941-BF7E-315293106C44}" destId="{971C7083-34AF-479A-96FA-027D5C67549D}" srcOrd="1" destOrd="0" presId="urn:microsoft.com/office/officeart/2008/layout/LinedList"/>
    <dgm:cxn modelId="{73BEBF01-F3A8-4DAB-9F47-554EE388E592}" type="presParOf" srcId="{3E5549A3-17B5-4941-BF7E-315293106C44}" destId="{BA5E9508-7EA8-41DA-B449-2A931565DA81}" srcOrd="2" destOrd="0" presId="urn:microsoft.com/office/officeart/2008/layout/LinedList"/>
    <dgm:cxn modelId="{21EAAC7F-B030-4454-9072-1911CC434DE3}" type="presParOf" srcId="{B7A36FE2-D20E-4873-B592-5D7B40C4A3A9}" destId="{C980BE1D-6B7B-429E-B1E1-0EE659675B3F}" srcOrd="11" destOrd="0" presId="urn:microsoft.com/office/officeart/2008/layout/LinedList"/>
    <dgm:cxn modelId="{F8A39BA2-245B-471E-87FE-2C2F38765283}" type="presParOf" srcId="{B7A36FE2-D20E-4873-B592-5D7B40C4A3A9}" destId="{B8FB046F-0DC7-427A-A597-E90CC7C8D403}"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04FA4F-5EDC-4A2B-9604-9E050FF8F9A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420D63D-C99A-499C-8B04-BD659D3D4A59}">
      <dgm:prSet/>
      <dgm:spPr/>
      <dgm:t>
        <a:bodyPr/>
        <a:lstStyle/>
        <a:p>
          <a:r>
            <a:rPr lang="en-US"/>
            <a:t>Supervisor/Subordinate</a:t>
          </a:r>
        </a:p>
      </dgm:t>
    </dgm:pt>
    <dgm:pt modelId="{9253BBDB-90D5-4C08-B99E-53F785CDFFD5}" type="parTrans" cxnId="{9C5782D5-1EE7-4DBA-9E68-5B06BE0AF108}">
      <dgm:prSet/>
      <dgm:spPr/>
      <dgm:t>
        <a:bodyPr/>
        <a:lstStyle/>
        <a:p>
          <a:endParaRPr lang="en-US"/>
        </a:p>
      </dgm:t>
    </dgm:pt>
    <dgm:pt modelId="{A4BB7794-5163-40D8-BC82-68E79A8B6ACB}" type="sibTrans" cxnId="{9C5782D5-1EE7-4DBA-9E68-5B06BE0AF108}">
      <dgm:prSet/>
      <dgm:spPr/>
      <dgm:t>
        <a:bodyPr/>
        <a:lstStyle/>
        <a:p>
          <a:endParaRPr lang="en-US"/>
        </a:p>
      </dgm:t>
    </dgm:pt>
    <dgm:pt modelId="{A34ADFEE-D475-43E4-9227-ADC8207BAA66}">
      <dgm:prSet/>
      <dgm:spPr/>
      <dgm:t>
        <a:bodyPr/>
        <a:lstStyle/>
        <a:p>
          <a:r>
            <a:rPr lang="en-US"/>
            <a:t>$99.99 limit </a:t>
          </a:r>
        </a:p>
      </dgm:t>
    </dgm:pt>
    <dgm:pt modelId="{C486A892-87A5-4AB5-AD2C-95C90F81C6C0}" type="parTrans" cxnId="{246B3162-940F-453C-A6A0-AB3C91B403E0}">
      <dgm:prSet/>
      <dgm:spPr/>
      <dgm:t>
        <a:bodyPr/>
        <a:lstStyle/>
        <a:p>
          <a:endParaRPr lang="en-US"/>
        </a:p>
      </dgm:t>
    </dgm:pt>
    <dgm:pt modelId="{1013C9F5-AA57-4144-9C13-39C45657E163}" type="sibTrans" cxnId="{246B3162-940F-453C-A6A0-AB3C91B403E0}">
      <dgm:prSet/>
      <dgm:spPr/>
      <dgm:t>
        <a:bodyPr/>
        <a:lstStyle/>
        <a:p>
          <a:endParaRPr lang="en-US"/>
        </a:p>
      </dgm:t>
    </dgm:pt>
    <dgm:pt modelId="{7BB67D8C-CD70-493C-AB98-8D05A9133130}">
      <dgm:prSet/>
      <dgm:spPr/>
      <dgm:t>
        <a:bodyPr/>
        <a:lstStyle/>
        <a:p>
          <a:r>
            <a:rPr lang="en-US"/>
            <a:t>Exception: Major Life Event ($1,000)  </a:t>
          </a:r>
        </a:p>
      </dgm:t>
    </dgm:pt>
    <dgm:pt modelId="{D47957A5-5994-45DE-A1EF-E5272EAD6BF6}" type="parTrans" cxnId="{7C085D66-C32A-4CAE-BBD5-96F9E611C19E}">
      <dgm:prSet/>
      <dgm:spPr/>
      <dgm:t>
        <a:bodyPr/>
        <a:lstStyle/>
        <a:p>
          <a:endParaRPr lang="en-US"/>
        </a:p>
      </dgm:t>
    </dgm:pt>
    <dgm:pt modelId="{ED9684F4-BD78-475F-B0F5-D1D272DC9F11}" type="sibTrans" cxnId="{7C085D66-C32A-4CAE-BBD5-96F9E611C19E}">
      <dgm:prSet/>
      <dgm:spPr/>
      <dgm:t>
        <a:bodyPr/>
        <a:lstStyle/>
        <a:p>
          <a:endParaRPr lang="en-US"/>
        </a:p>
      </dgm:t>
    </dgm:pt>
    <dgm:pt modelId="{B0014952-800D-41F7-AE14-4092E2597831}">
      <dgm:prSet/>
      <dgm:spPr/>
      <dgm:t>
        <a:bodyPr/>
        <a:lstStyle/>
        <a:p>
          <a:r>
            <a:rPr lang="en-US"/>
            <a:t>Birth</a:t>
          </a:r>
        </a:p>
      </dgm:t>
    </dgm:pt>
    <dgm:pt modelId="{05B6F2C1-86F3-49CE-9C82-7D5C56FBB2A6}" type="parTrans" cxnId="{DBF31FC1-2DC4-4CBA-98C7-9E85AF13692A}">
      <dgm:prSet/>
      <dgm:spPr/>
      <dgm:t>
        <a:bodyPr/>
        <a:lstStyle/>
        <a:p>
          <a:endParaRPr lang="en-US"/>
        </a:p>
      </dgm:t>
    </dgm:pt>
    <dgm:pt modelId="{87362FBA-D84C-45AD-A3A5-F1C3122186D5}" type="sibTrans" cxnId="{DBF31FC1-2DC4-4CBA-98C7-9E85AF13692A}">
      <dgm:prSet/>
      <dgm:spPr/>
      <dgm:t>
        <a:bodyPr/>
        <a:lstStyle/>
        <a:p>
          <a:endParaRPr lang="en-US"/>
        </a:p>
      </dgm:t>
    </dgm:pt>
    <dgm:pt modelId="{945558B4-EAEA-4C01-9F21-8F20D9E14B7D}">
      <dgm:prSet/>
      <dgm:spPr/>
      <dgm:t>
        <a:bodyPr/>
        <a:lstStyle/>
        <a:p>
          <a:r>
            <a:rPr lang="en-US"/>
            <a:t>Adoption </a:t>
          </a:r>
        </a:p>
      </dgm:t>
    </dgm:pt>
    <dgm:pt modelId="{0B1BFF54-183B-475C-91C7-84EBB23D0C5B}" type="parTrans" cxnId="{C02311EF-D099-41DB-96A6-40A42F273666}">
      <dgm:prSet/>
      <dgm:spPr/>
      <dgm:t>
        <a:bodyPr/>
        <a:lstStyle/>
        <a:p>
          <a:endParaRPr lang="en-US"/>
        </a:p>
      </dgm:t>
    </dgm:pt>
    <dgm:pt modelId="{CAC7F405-C4B0-40D8-AFDF-EE4E621A5E63}" type="sibTrans" cxnId="{C02311EF-D099-41DB-96A6-40A42F273666}">
      <dgm:prSet/>
      <dgm:spPr/>
      <dgm:t>
        <a:bodyPr/>
        <a:lstStyle/>
        <a:p>
          <a:endParaRPr lang="en-US"/>
        </a:p>
      </dgm:t>
    </dgm:pt>
    <dgm:pt modelId="{BAE422BE-6821-4468-BF28-CFA48C9ABCD8}">
      <dgm:prSet/>
      <dgm:spPr/>
      <dgm:t>
        <a:bodyPr/>
        <a:lstStyle/>
        <a:p>
          <a:r>
            <a:rPr lang="en-US"/>
            <a:t>Wedding </a:t>
          </a:r>
        </a:p>
      </dgm:t>
    </dgm:pt>
    <dgm:pt modelId="{9C4403B9-8174-4477-8B85-9B2E8CD8EEB7}" type="parTrans" cxnId="{C4C2D519-81E7-4301-B64E-6ABB97BF07FB}">
      <dgm:prSet/>
      <dgm:spPr/>
      <dgm:t>
        <a:bodyPr/>
        <a:lstStyle/>
        <a:p>
          <a:endParaRPr lang="en-US"/>
        </a:p>
      </dgm:t>
    </dgm:pt>
    <dgm:pt modelId="{7677EBF7-253D-4869-97E0-389F8210AF2F}" type="sibTrans" cxnId="{C4C2D519-81E7-4301-B64E-6ABB97BF07FB}">
      <dgm:prSet/>
      <dgm:spPr/>
      <dgm:t>
        <a:bodyPr/>
        <a:lstStyle/>
        <a:p>
          <a:endParaRPr lang="en-US"/>
        </a:p>
      </dgm:t>
    </dgm:pt>
    <dgm:pt modelId="{17255DCB-D3BC-4228-9DF5-E0D3F7F68982}">
      <dgm:prSet/>
      <dgm:spPr/>
      <dgm:t>
        <a:bodyPr/>
        <a:lstStyle/>
        <a:p>
          <a:r>
            <a:rPr lang="en-US"/>
            <a:t>Funeral </a:t>
          </a:r>
        </a:p>
      </dgm:t>
    </dgm:pt>
    <dgm:pt modelId="{4650141F-32CA-484A-9DB8-A003BB606A45}" type="parTrans" cxnId="{7C34A5B3-8094-415E-ABBE-EAE409FB19F4}">
      <dgm:prSet/>
      <dgm:spPr/>
      <dgm:t>
        <a:bodyPr/>
        <a:lstStyle/>
        <a:p>
          <a:endParaRPr lang="en-US"/>
        </a:p>
      </dgm:t>
    </dgm:pt>
    <dgm:pt modelId="{7C9B67B7-3AC5-4425-8401-56963915E088}" type="sibTrans" cxnId="{7C34A5B3-8094-415E-ABBE-EAE409FB19F4}">
      <dgm:prSet/>
      <dgm:spPr/>
      <dgm:t>
        <a:bodyPr/>
        <a:lstStyle/>
        <a:p>
          <a:endParaRPr lang="en-US"/>
        </a:p>
      </dgm:t>
    </dgm:pt>
    <dgm:pt modelId="{F5C44196-F980-43F3-B01C-7D0EE844D78C}">
      <dgm:prSet/>
      <dgm:spPr/>
      <dgm:t>
        <a:bodyPr/>
        <a:lstStyle/>
        <a:p>
          <a:r>
            <a:rPr lang="en-US"/>
            <a:t>Retirement from state service </a:t>
          </a:r>
        </a:p>
      </dgm:t>
    </dgm:pt>
    <dgm:pt modelId="{C682DE40-1AE2-4E23-A07A-C017254922A5}" type="parTrans" cxnId="{43472EF1-6B73-49FC-9E1B-5F66484D8F7B}">
      <dgm:prSet/>
      <dgm:spPr/>
      <dgm:t>
        <a:bodyPr/>
        <a:lstStyle/>
        <a:p>
          <a:endParaRPr lang="en-US"/>
        </a:p>
      </dgm:t>
    </dgm:pt>
    <dgm:pt modelId="{F186048E-CBC3-4493-83E2-EB34F5DFF1C2}" type="sibTrans" cxnId="{43472EF1-6B73-49FC-9E1B-5F66484D8F7B}">
      <dgm:prSet/>
      <dgm:spPr/>
      <dgm:t>
        <a:bodyPr/>
        <a:lstStyle/>
        <a:p>
          <a:endParaRPr lang="en-US"/>
        </a:p>
      </dgm:t>
    </dgm:pt>
    <dgm:pt modelId="{F0AE8697-8558-4D81-BEBD-6F7FFE8F2E97}">
      <dgm:prSet/>
      <dgm:spPr/>
      <dgm:t>
        <a:bodyPr/>
        <a:lstStyle/>
        <a:p>
          <a:r>
            <a:rPr lang="en-US"/>
            <a:t>Induction into religious adulthood </a:t>
          </a:r>
        </a:p>
      </dgm:t>
    </dgm:pt>
    <dgm:pt modelId="{7A01755E-06D8-4CAC-9CBE-2AF1CD207ED6}" type="parTrans" cxnId="{62BFCC8D-0362-4D07-B91A-5A1D5FE51E5F}">
      <dgm:prSet/>
      <dgm:spPr/>
      <dgm:t>
        <a:bodyPr/>
        <a:lstStyle/>
        <a:p>
          <a:endParaRPr lang="en-US"/>
        </a:p>
      </dgm:t>
    </dgm:pt>
    <dgm:pt modelId="{A2F38151-7CD1-4743-AB9F-EFB2A0F3A628}" type="sibTrans" cxnId="{62BFCC8D-0362-4D07-B91A-5A1D5FE51E5F}">
      <dgm:prSet/>
      <dgm:spPr/>
      <dgm:t>
        <a:bodyPr/>
        <a:lstStyle/>
        <a:p>
          <a:endParaRPr lang="en-US"/>
        </a:p>
      </dgm:t>
    </dgm:pt>
    <dgm:pt modelId="{FFEA8FD4-3E64-43D5-8B3C-74691765B0E1}" type="pres">
      <dgm:prSet presAssocID="{F204FA4F-5EDC-4A2B-9604-9E050FF8F9A7}" presName="linear" presStyleCnt="0">
        <dgm:presLayoutVars>
          <dgm:animLvl val="lvl"/>
          <dgm:resizeHandles val="exact"/>
        </dgm:presLayoutVars>
      </dgm:prSet>
      <dgm:spPr/>
    </dgm:pt>
    <dgm:pt modelId="{93C04183-E8FD-448E-9CC7-4F5889DDFD83}" type="pres">
      <dgm:prSet presAssocID="{7420D63D-C99A-499C-8B04-BD659D3D4A59}" presName="parentText" presStyleLbl="node1" presStyleIdx="0" presStyleCnt="3">
        <dgm:presLayoutVars>
          <dgm:chMax val="0"/>
          <dgm:bulletEnabled val="1"/>
        </dgm:presLayoutVars>
      </dgm:prSet>
      <dgm:spPr/>
    </dgm:pt>
    <dgm:pt modelId="{3A7DC38B-5E8F-4FA3-ABE2-8B8765D7F1FA}" type="pres">
      <dgm:prSet presAssocID="{A4BB7794-5163-40D8-BC82-68E79A8B6ACB}" presName="spacer" presStyleCnt="0"/>
      <dgm:spPr/>
    </dgm:pt>
    <dgm:pt modelId="{7B910DF9-D049-4F65-8AC7-9C341F124BEE}" type="pres">
      <dgm:prSet presAssocID="{A34ADFEE-D475-43E4-9227-ADC8207BAA66}" presName="parentText" presStyleLbl="node1" presStyleIdx="1" presStyleCnt="3">
        <dgm:presLayoutVars>
          <dgm:chMax val="0"/>
          <dgm:bulletEnabled val="1"/>
        </dgm:presLayoutVars>
      </dgm:prSet>
      <dgm:spPr/>
    </dgm:pt>
    <dgm:pt modelId="{36FDDAA3-4AB4-4B80-A5DA-339AEE48BE76}" type="pres">
      <dgm:prSet presAssocID="{1013C9F5-AA57-4144-9C13-39C45657E163}" presName="spacer" presStyleCnt="0"/>
      <dgm:spPr/>
    </dgm:pt>
    <dgm:pt modelId="{44DB9CAC-D6F3-4252-BC41-082DBB00A14D}" type="pres">
      <dgm:prSet presAssocID="{7BB67D8C-CD70-493C-AB98-8D05A9133130}" presName="parentText" presStyleLbl="node1" presStyleIdx="2" presStyleCnt="3">
        <dgm:presLayoutVars>
          <dgm:chMax val="0"/>
          <dgm:bulletEnabled val="1"/>
        </dgm:presLayoutVars>
      </dgm:prSet>
      <dgm:spPr/>
    </dgm:pt>
    <dgm:pt modelId="{0BD1ACCE-FE4B-445F-85FB-4BBAB6AEF0ED}" type="pres">
      <dgm:prSet presAssocID="{7BB67D8C-CD70-493C-AB98-8D05A9133130}" presName="childText" presStyleLbl="revTx" presStyleIdx="0" presStyleCnt="1">
        <dgm:presLayoutVars>
          <dgm:bulletEnabled val="1"/>
        </dgm:presLayoutVars>
      </dgm:prSet>
      <dgm:spPr/>
    </dgm:pt>
  </dgm:ptLst>
  <dgm:cxnLst>
    <dgm:cxn modelId="{C4C2D519-81E7-4301-B64E-6ABB97BF07FB}" srcId="{7BB67D8C-CD70-493C-AB98-8D05A9133130}" destId="{BAE422BE-6821-4468-BF28-CFA48C9ABCD8}" srcOrd="2" destOrd="0" parTransId="{9C4403B9-8174-4477-8B85-9B2E8CD8EEB7}" sibTransId="{7677EBF7-253D-4869-97E0-389F8210AF2F}"/>
    <dgm:cxn modelId="{01CFC82B-BE98-4880-A87C-B855509AF977}" type="presOf" srcId="{7BB67D8C-CD70-493C-AB98-8D05A9133130}" destId="{44DB9CAC-D6F3-4252-BC41-082DBB00A14D}" srcOrd="0" destOrd="0" presId="urn:microsoft.com/office/officeart/2005/8/layout/vList2"/>
    <dgm:cxn modelId="{246B3162-940F-453C-A6A0-AB3C91B403E0}" srcId="{F204FA4F-5EDC-4A2B-9604-9E050FF8F9A7}" destId="{A34ADFEE-D475-43E4-9227-ADC8207BAA66}" srcOrd="1" destOrd="0" parTransId="{C486A892-87A5-4AB5-AD2C-95C90F81C6C0}" sibTransId="{1013C9F5-AA57-4144-9C13-39C45657E163}"/>
    <dgm:cxn modelId="{237A8D62-1EC1-4D46-944A-1D28D0F7B3D8}" type="presOf" srcId="{F204FA4F-5EDC-4A2B-9604-9E050FF8F9A7}" destId="{FFEA8FD4-3E64-43D5-8B3C-74691765B0E1}" srcOrd="0" destOrd="0" presId="urn:microsoft.com/office/officeart/2005/8/layout/vList2"/>
    <dgm:cxn modelId="{7C085D66-C32A-4CAE-BBD5-96F9E611C19E}" srcId="{F204FA4F-5EDC-4A2B-9604-9E050FF8F9A7}" destId="{7BB67D8C-CD70-493C-AB98-8D05A9133130}" srcOrd="2" destOrd="0" parTransId="{D47957A5-5994-45DE-A1EF-E5272EAD6BF6}" sibTransId="{ED9684F4-BD78-475F-B0F5-D1D272DC9F11}"/>
    <dgm:cxn modelId="{FE96E386-2A6A-402B-84CD-41415CBF8E0B}" type="presOf" srcId="{17255DCB-D3BC-4228-9DF5-E0D3F7F68982}" destId="{0BD1ACCE-FE4B-445F-85FB-4BBAB6AEF0ED}" srcOrd="0" destOrd="3" presId="urn:microsoft.com/office/officeart/2005/8/layout/vList2"/>
    <dgm:cxn modelId="{62BFCC8D-0362-4D07-B91A-5A1D5FE51E5F}" srcId="{7BB67D8C-CD70-493C-AB98-8D05A9133130}" destId="{F0AE8697-8558-4D81-BEBD-6F7FFE8F2E97}" srcOrd="5" destOrd="0" parTransId="{7A01755E-06D8-4CAC-9CBE-2AF1CD207ED6}" sibTransId="{A2F38151-7CD1-4743-AB9F-EFB2A0F3A628}"/>
    <dgm:cxn modelId="{2BDC14B0-39EB-4E86-9BD7-80BFE4B301D8}" type="presOf" srcId="{BAE422BE-6821-4468-BF28-CFA48C9ABCD8}" destId="{0BD1ACCE-FE4B-445F-85FB-4BBAB6AEF0ED}" srcOrd="0" destOrd="2" presId="urn:microsoft.com/office/officeart/2005/8/layout/vList2"/>
    <dgm:cxn modelId="{7C34A5B3-8094-415E-ABBE-EAE409FB19F4}" srcId="{7BB67D8C-CD70-493C-AB98-8D05A9133130}" destId="{17255DCB-D3BC-4228-9DF5-E0D3F7F68982}" srcOrd="3" destOrd="0" parTransId="{4650141F-32CA-484A-9DB8-A003BB606A45}" sibTransId="{7C9B67B7-3AC5-4425-8401-56963915E088}"/>
    <dgm:cxn modelId="{B91C26B5-11D8-4A47-849F-F93423666312}" type="presOf" srcId="{F0AE8697-8558-4D81-BEBD-6F7FFE8F2E97}" destId="{0BD1ACCE-FE4B-445F-85FB-4BBAB6AEF0ED}" srcOrd="0" destOrd="5" presId="urn:microsoft.com/office/officeart/2005/8/layout/vList2"/>
    <dgm:cxn modelId="{36A9DFBF-3C1F-4FEE-A0A4-E31D556EEA14}" type="presOf" srcId="{F5C44196-F980-43F3-B01C-7D0EE844D78C}" destId="{0BD1ACCE-FE4B-445F-85FB-4BBAB6AEF0ED}" srcOrd="0" destOrd="4" presId="urn:microsoft.com/office/officeart/2005/8/layout/vList2"/>
    <dgm:cxn modelId="{77C4CEC0-474D-45EF-B66C-504EE91ADC93}" type="presOf" srcId="{7420D63D-C99A-499C-8B04-BD659D3D4A59}" destId="{93C04183-E8FD-448E-9CC7-4F5889DDFD83}" srcOrd="0" destOrd="0" presId="urn:microsoft.com/office/officeart/2005/8/layout/vList2"/>
    <dgm:cxn modelId="{DBF31FC1-2DC4-4CBA-98C7-9E85AF13692A}" srcId="{7BB67D8C-CD70-493C-AB98-8D05A9133130}" destId="{B0014952-800D-41F7-AE14-4092E2597831}" srcOrd="0" destOrd="0" parTransId="{05B6F2C1-86F3-49CE-9C82-7D5C56FBB2A6}" sibTransId="{87362FBA-D84C-45AD-A3A5-F1C3122186D5}"/>
    <dgm:cxn modelId="{9C5782D5-1EE7-4DBA-9E68-5B06BE0AF108}" srcId="{F204FA4F-5EDC-4A2B-9604-9E050FF8F9A7}" destId="{7420D63D-C99A-499C-8B04-BD659D3D4A59}" srcOrd="0" destOrd="0" parTransId="{9253BBDB-90D5-4C08-B99E-53F785CDFFD5}" sibTransId="{A4BB7794-5163-40D8-BC82-68E79A8B6ACB}"/>
    <dgm:cxn modelId="{049208E8-5D2F-4815-8C33-722E44004885}" type="presOf" srcId="{B0014952-800D-41F7-AE14-4092E2597831}" destId="{0BD1ACCE-FE4B-445F-85FB-4BBAB6AEF0ED}" srcOrd="0" destOrd="0" presId="urn:microsoft.com/office/officeart/2005/8/layout/vList2"/>
    <dgm:cxn modelId="{DFD550E9-731D-4228-971E-9ACC6E381AAA}" type="presOf" srcId="{945558B4-EAEA-4C01-9F21-8F20D9E14B7D}" destId="{0BD1ACCE-FE4B-445F-85FB-4BBAB6AEF0ED}" srcOrd="0" destOrd="1" presId="urn:microsoft.com/office/officeart/2005/8/layout/vList2"/>
    <dgm:cxn modelId="{C02311EF-D099-41DB-96A6-40A42F273666}" srcId="{7BB67D8C-CD70-493C-AB98-8D05A9133130}" destId="{945558B4-EAEA-4C01-9F21-8F20D9E14B7D}" srcOrd="1" destOrd="0" parTransId="{0B1BFF54-183B-475C-91C7-84EBB23D0C5B}" sibTransId="{CAC7F405-C4B0-40D8-AFDF-EE4E621A5E63}"/>
    <dgm:cxn modelId="{5A9D23EF-137C-44E2-922D-7003265F4954}" type="presOf" srcId="{A34ADFEE-D475-43E4-9227-ADC8207BAA66}" destId="{7B910DF9-D049-4F65-8AC7-9C341F124BEE}" srcOrd="0" destOrd="0" presId="urn:microsoft.com/office/officeart/2005/8/layout/vList2"/>
    <dgm:cxn modelId="{43472EF1-6B73-49FC-9E1B-5F66484D8F7B}" srcId="{7BB67D8C-CD70-493C-AB98-8D05A9133130}" destId="{F5C44196-F980-43F3-B01C-7D0EE844D78C}" srcOrd="4" destOrd="0" parTransId="{C682DE40-1AE2-4E23-A07A-C017254922A5}" sibTransId="{F186048E-CBC3-4493-83E2-EB34F5DFF1C2}"/>
    <dgm:cxn modelId="{503DE782-6B86-4319-9575-B025608C15CE}" type="presParOf" srcId="{FFEA8FD4-3E64-43D5-8B3C-74691765B0E1}" destId="{93C04183-E8FD-448E-9CC7-4F5889DDFD83}" srcOrd="0" destOrd="0" presId="urn:microsoft.com/office/officeart/2005/8/layout/vList2"/>
    <dgm:cxn modelId="{A3CC0133-0105-476B-98B1-71EBF8FCC946}" type="presParOf" srcId="{FFEA8FD4-3E64-43D5-8B3C-74691765B0E1}" destId="{3A7DC38B-5E8F-4FA3-ABE2-8B8765D7F1FA}" srcOrd="1" destOrd="0" presId="urn:microsoft.com/office/officeart/2005/8/layout/vList2"/>
    <dgm:cxn modelId="{DCEFF8E9-240C-4CC9-AE51-6F314331B4F6}" type="presParOf" srcId="{FFEA8FD4-3E64-43D5-8B3C-74691765B0E1}" destId="{7B910DF9-D049-4F65-8AC7-9C341F124BEE}" srcOrd="2" destOrd="0" presId="urn:microsoft.com/office/officeart/2005/8/layout/vList2"/>
    <dgm:cxn modelId="{9B03CF30-D0D9-4604-8F61-7C6B45B26868}" type="presParOf" srcId="{FFEA8FD4-3E64-43D5-8B3C-74691765B0E1}" destId="{36FDDAA3-4AB4-4B80-A5DA-339AEE48BE76}" srcOrd="3" destOrd="0" presId="urn:microsoft.com/office/officeart/2005/8/layout/vList2"/>
    <dgm:cxn modelId="{B9F86936-5F03-47FF-BEA8-F09F624AF6C0}" type="presParOf" srcId="{FFEA8FD4-3E64-43D5-8B3C-74691765B0E1}" destId="{44DB9CAC-D6F3-4252-BC41-082DBB00A14D}" srcOrd="4" destOrd="0" presId="urn:microsoft.com/office/officeart/2005/8/layout/vList2"/>
    <dgm:cxn modelId="{666DDE34-B828-494B-92AA-E76A61CA78A0}" type="presParOf" srcId="{FFEA8FD4-3E64-43D5-8B3C-74691765B0E1}" destId="{0BD1ACCE-FE4B-445F-85FB-4BBAB6AEF0E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9549D-0C61-4DD0-BF43-3D885BCE3F05}">
      <dsp:nvSpPr>
        <dsp:cNvPr id="0" name=""/>
        <dsp:cNvSpPr/>
      </dsp:nvSpPr>
      <dsp:spPr>
        <a:xfrm>
          <a:off x="0" y="2534"/>
          <a:ext cx="581112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4F90DF-F020-493D-B5F7-F467F6325FE3}">
      <dsp:nvSpPr>
        <dsp:cNvPr id="0" name=""/>
        <dsp:cNvSpPr/>
      </dsp:nvSpPr>
      <dsp:spPr>
        <a:xfrm>
          <a:off x="0" y="2534"/>
          <a:ext cx="3369710" cy="865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Gift Exceptions (19 Total)</a:t>
          </a:r>
        </a:p>
      </dsp:txBody>
      <dsp:txXfrm>
        <a:off x="0" y="2534"/>
        <a:ext cx="3369710" cy="865518"/>
      </dsp:txXfrm>
    </dsp:sp>
    <dsp:sp modelId="{D98F176B-2715-49D6-B3A3-6F814B5037B8}">
      <dsp:nvSpPr>
        <dsp:cNvPr id="0" name=""/>
        <dsp:cNvSpPr/>
      </dsp:nvSpPr>
      <dsp:spPr>
        <a:xfrm>
          <a:off x="0" y="868052"/>
          <a:ext cx="581112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D4D8A-12F8-469D-A522-011C4C7CF7EB}">
      <dsp:nvSpPr>
        <dsp:cNvPr id="0" name=""/>
        <dsp:cNvSpPr/>
      </dsp:nvSpPr>
      <dsp:spPr>
        <a:xfrm>
          <a:off x="0" y="868052"/>
          <a:ext cx="1162225" cy="4807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Include: </a:t>
          </a:r>
        </a:p>
      </dsp:txBody>
      <dsp:txXfrm>
        <a:off x="0" y="868052"/>
        <a:ext cx="1162225" cy="4807632"/>
      </dsp:txXfrm>
    </dsp:sp>
    <dsp:sp modelId="{F94A200A-6A22-4AA2-9EC3-05026D577704}">
      <dsp:nvSpPr>
        <dsp:cNvPr id="0" name=""/>
        <dsp:cNvSpPr/>
      </dsp:nvSpPr>
      <dsp:spPr>
        <a:xfrm>
          <a:off x="1249392" y="924567"/>
          <a:ext cx="4561735" cy="1130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Token items </a:t>
          </a:r>
        </a:p>
      </dsp:txBody>
      <dsp:txXfrm>
        <a:off x="1249392" y="924567"/>
        <a:ext cx="4561735" cy="1130310"/>
      </dsp:txXfrm>
    </dsp:sp>
    <dsp:sp modelId="{3EE6D233-6108-461D-AE40-12025A73645B}">
      <dsp:nvSpPr>
        <dsp:cNvPr id="0" name=""/>
        <dsp:cNvSpPr/>
      </dsp:nvSpPr>
      <dsp:spPr>
        <a:xfrm>
          <a:off x="1162225" y="2054877"/>
          <a:ext cx="464890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80A72D-A7B1-4451-B7FE-CC135CC0863D}">
      <dsp:nvSpPr>
        <dsp:cNvPr id="0" name=""/>
        <dsp:cNvSpPr/>
      </dsp:nvSpPr>
      <dsp:spPr>
        <a:xfrm>
          <a:off x="1249392" y="2111393"/>
          <a:ext cx="4561735" cy="1130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Food and beverage </a:t>
          </a:r>
        </a:p>
      </dsp:txBody>
      <dsp:txXfrm>
        <a:off x="1249392" y="2111393"/>
        <a:ext cx="4561735" cy="1130310"/>
      </dsp:txXfrm>
    </dsp:sp>
    <dsp:sp modelId="{29332285-AA17-49B8-A918-9FE198B3586B}">
      <dsp:nvSpPr>
        <dsp:cNvPr id="0" name=""/>
        <dsp:cNvSpPr/>
      </dsp:nvSpPr>
      <dsp:spPr>
        <a:xfrm>
          <a:off x="1162225" y="3241703"/>
          <a:ext cx="464890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44DBB3-878D-4510-8C05-393CF65F7FC0}">
      <dsp:nvSpPr>
        <dsp:cNvPr id="0" name=""/>
        <dsp:cNvSpPr/>
      </dsp:nvSpPr>
      <dsp:spPr>
        <a:xfrm>
          <a:off x="1249392" y="3298218"/>
          <a:ext cx="4561735" cy="1130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Rebates or discounts </a:t>
          </a:r>
        </a:p>
      </dsp:txBody>
      <dsp:txXfrm>
        <a:off x="1249392" y="3298218"/>
        <a:ext cx="4561735" cy="1130310"/>
      </dsp:txXfrm>
    </dsp:sp>
    <dsp:sp modelId="{B9484C78-AD59-4824-8408-ED1A0DB54AA7}">
      <dsp:nvSpPr>
        <dsp:cNvPr id="0" name=""/>
        <dsp:cNvSpPr/>
      </dsp:nvSpPr>
      <dsp:spPr>
        <a:xfrm>
          <a:off x="1162225" y="4428529"/>
          <a:ext cx="464890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1C7083-34AF-479A-96FA-027D5C67549D}">
      <dsp:nvSpPr>
        <dsp:cNvPr id="0" name=""/>
        <dsp:cNvSpPr/>
      </dsp:nvSpPr>
      <dsp:spPr>
        <a:xfrm>
          <a:off x="1249392" y="4485044"/>
          <a:ext cx="4561735" cy="1130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Gifts to the state  </a:t>
          </a:r>
        </a:p>
      </dsp:txBody>
      <dsp:txXfrm>
        <a:off x="1249392" y="4485044"/>
        <a:ext cx="4561735" cy="1130310"/>
      </dsp:txXfrm>
    </dsp:sp>
    <dsp:sp modelId="{C980BE1D-6B7B-429E-B1E1-0EE659675B3F}">
      <dsp:nvSpPr>
        <dsp:cNvPr id="0" name=""/>
        <dsp:cNvSpPr/>
      </dsp:nvSpPr>
      <dsp:spPr>
        <a:xfrm>
          <a:off x="1162225" y="5615354"/>
          <a:ext cx="464890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04183-E8FD-448E-9CC7-4F5889DDFD83}">
      <dsp:nvSpPr>
        <dsp:cNvPr id="0" name=""/>
        <dsp:cNvSpPr/>
      </dsp:nvSpPr>
      <dsp:spPr>
        <a:xfrm>
          <a:off x="0" y="596309"/>
          <a:ext cx="5811128" cy="6879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Supervisor/Subordinate</a:t>
          </a:r>
        </a:p>
      </dsp:txBody>
      <dsp:txXfrm>
        <a:off x="33583" y="629892"/>
        <a:ext cx="5743962" cy="620794"/>
      </dsp:txXfrm>
    </dsp:sp>
    <dsp:sp modelId="{7B910DF9-D049-4F65-8AC7-9C341F124BEE}">
      <dsp:nvSpPr>
        <dsp:cNvPr id="0" name=""/>
        <dsp:cNvSpPr/>
      </dsp:nvSpPr>
      <dsp:spPr>
        <a:xfrm>
          <a:off x="0" y="1364909"/>
          <a:ext cx="5811128" cy="68796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$99.99 limit </a:t>
          </a:r>
        </a:p>
      </dsp:txBody>
      <dsp:txXfrm>
        <a:off x="33583" y="1398492"/>
        <a:ext cx="5743962" cy="620794"/>
      </dsp:txXfrm>
    </dsp:sp>
    <dsp:sp modelId="{44DB9CAC-D6F3-4252-BC41-082DBB00A14D}">
      <dsp:nvSpPr>
        <dsp:cNvPr id="0" name=""/>
        <dsp:cNvSpPr/>
      </dsp:nvSpPr>
      <dsp:spPr>
        <a:xfrm>
          <a:off x="0" y="2133509"/>
          <a:ext cx="5811128" cy="68796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Exception: Major Life Event ($1,000)  </a:t>
          </a:r>
        </a:p>
      </dsp:txBody>
      <dsp:txXfrm>
        <a:off x="33583" y="2167092"/>
        <a:ext cx="5743962" cy="620794"/>
      </dsp:txXfrm>
    </dsp:sp>
    <dsp:sp modelId="{0BD1ACCE-FE4B-445F-85FB-4BBAB6AEF0ED}">
      <dsp:nvSpPr>
        <dsp:cNvPr id="0" name=""/>
        <dsp:cNvSpPr/>
      </dsp:nvSpPr>
      <dsp:spPr>
        <a:xfrm>
          <a:off x="0" y="2821469"/>
          <a:ext cx="5811128" cy="226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50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Birth</a:t>
          </a:r>
        </a:p>
        <a:p>
          <a:pPr marL="228600" lvl="1" indent="-228600" algn="l" defTabSz="977900">
            <a:lnSpc>
              <a:spcPct val="90000"/>
            </a:lnSpc>
            <a:spcBef>
              <a:spcPct val="0"/>
            </a:spcBef>
            <a:spcAft>
              <a:spcPct val="20000"/>
            </a:spcAft>
            <a:buChar char="•"/>
          </a:pPr>
          <a:r>
            <a:rPr lang="en-US" sz="2200" kern="1200"/>
            <a:t>Adoption </a:t>
          </a:r>
        </a:p>
        <a:p>
          <a:pPr marL="228600" lvl="1" indent="-228600" algn="l" defTabSz="977900">
            <a:lnSpc>
              <a:spcPct val="90000"/>
            </a:lnSpc>
            <a:spcBef>
              <a:spcPct val="0"/>
            </a:spcBef>
            <a:spcAft>
              <a:spcPct val="20000"/>
            </a:spcAft>
            <a:buChar char="•"/>
          </a:pPr>
          <a:r>
            <a:rPr lang="en-US" sz="2200" kern="1200"/>
            <a:t>Wedding </a:t>
          </a:r>
        </a:p>
        <a:p>
          <a:pPr marL="228600" lvl="1" indent="-228600" algn="l" defTabSz="977900">
            <a:lnSpc>
              <a:spcPct val="90000"/>
            </a:lnSpc>
            <a:spcBef>
              <a:spcPct val="0"/>
            </a:spcBef>
            <a:spcAft>
              <a:spcPct val="20000"/>
            </a:spcAft>
            <a:buChar char="•"/>
          </a:pPr>
          <a:r>
            <a:rPr lang="en-US" sz="2200" kern="1200"/>
            <a:t>Funeral </a:t>
          </a:r>
        </a:p>
        <a:p>
          <a:pPr marL="228600" lvl="1" indent="-228600" algn="l" defTabSz="977900">
            <a:lnSpc>
              <a:spcPct val="90000"/>
            </a:lnSpc>
            <a:spcBef>
              <a:spcPct val="0"/>
            </a:spcBef>
            <a:spcAft>
              <a:spcPct val="20000"/>
            </a:spcAft>
            <a:buChar char="•"/>
          </a:pPr>
          <a:r>
            <a:rPr lang="en-US" sz="2200" kern="1200"/>
            <a:t>Retirement from state service </a:t>
          </a:r>
        </a:p>
        <a:p>
          <a:pPr marL="228600" lvl="1" indent="-228600" algn="l" defTabSz="977900">
            <a:lnSpc>
              <a:spcPct val="90000"/>
            </a:lnSpc>
            <a:spcBef>
              <a:spcPct val="0"/>
            </a:spcBef>
            <a:spcAft>
              <a:spcPct val="20000"/>
            </a:spcAft>
            <a:buChar char="•"/>
          </a:pPr>
          <a:r>
            <a:rPr lang="en-US" sz="2200" kern="1200"/>
            <a:t>Induction into religious adulthood </a:t>
          </a:r>
        </a:p>
      </dsp:txBody>
      <dsp:txXfrm>
        <a:off x="0" y="2821469"/>
        <a:ext cx="5811128" cy="22604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30T17:28:18.8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0,'1454'0,"-1235"13,-15 1,248 11,44 1,-78-29,373 5,-316 37,-327-23,757 6,-602-25,-105 3,597 16,-198-7,-158-7,-230 10,85 1,-103-15,210 4,-246 10,57 2,112-1,36-2,-273-12,-60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6T16:32:03.2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1,'1209'30,"564"16,-1678-46,547-16,268 4,-556 15,83 23,-22-1,-137-12,12-1,626-13,-748 14,-12-1,-140-11,346 13,312-1,-411-16,170 3,-406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15:41:57.0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53,'35'-1,"51"-10,19-1,588 9,-355 6,3986-3,-3953 25,-15 1,61 2,1578 95,-1252-98,-112-1,-221-11,81 0,45 1,-411-11,0-6,177-27,14-1,345-45,225-29,-830 101,465-18,-148 10,-6 0,83-3,333 3,-489 14,17-2,966 16,-894-4,549 41,-440-17,-213-18,440 1,-107-7,254-1,-562-12,-284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15:42:00.3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0,'4614'0,"-3744"39,3 0,-503-42,375 5,-483 9,90 2,1115-13,-1044-13,-16 0,360 15,484-4,-770-9,252-4,-311 14,814 4,-125 58,-592-33,-377-21,94-1,113 8,307-2,-413-14,-87-11,-4-1,1025 15,-1153-2,-1-1,30-7,7-1,-40 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6T16:34:03.2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3,'702'24,"-410"7,340 17,754-50,-1000-23,-36-1,36 23,280-8,251-20,150 23,-616 11,492-3,-786 13,-105-6,53-1,256-7,-340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6T16:34:06.7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1 427,'79'-19,"315"11,-238 11,3256-3,-3190-10,256-44,-355 37,164-6,42-7,-69-18,112-17,26 11,261-23,650 52,-556 77,-297-15,252 6,-415-26,169 16,-222-15,258-15,-67-3,-238 11,66 2,-139-15,145 4,-169 9,61 3,1336-12,-722-4,-485 14,6 1,919-14,-1181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30T17:43:30.1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1,'1530'0,"-1504"0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30T17:43:35.7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0,'1668'0,"-1646"0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30T17:52:17.7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1,'341'-1,"390"3,-235 36,9 0,-72-27,187 2,65-46,144 13,-543 23,2049-3,-2109-13,-19-1,504 14,-336 1,-192 12,-13 0,185 2,-4-4,-316-7,58 16,-59-12,61 7,212-13,-16-1,-187 10,-60-4,56 0,-49-5,50 8,47 3,1407-14,-1314 14,-4 0,-70-1,-4 1,643-12,-385-2,-373-2,52-8,-51 5,55-1,-26 6,0-3,130-24,-167 21,69-1,-38 5,5-9,-54 8,1 0,27 0,659 5,-670-3,53-9,-53 5,59-2,29 10,145-4,-221-7,-30 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30T17:52:20.6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0 252,'749'-26,"-54"0,-303 2,15-1,-384 25,388-14,-279 1,156-17,18 1,-28 5,-89 9,237 12,-204 6,55-1,294-5,-391-8,88-2,181 13,-427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30T17:52:26.3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1 203,'1675'0,"-1546"-6,156-27,-23 1,-207 28,-1-2,1-3,57-17,-68 16,0 1,1 2,0 2,67 1,-39 2,123-22,-138 14,0 2,60 1,611 8,-690 1,50 8,27 2,14-9,235 15,448 11,-394-27,81 22,193 3,462-28,-967-12,-4 0,459 14,-622-1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7T13:53:52.282"/>
    </inkml:context>
    <inkml:brush xml:id="br0">
      <inkml:brushProperty name="width" value="0.2" units="cm"/>
      <inkml:brushProperty name="height" value="0.2" units="cm"/>
    </inkml:brush>
  </inkml:definitions>
  <inkml:trace contextRef="#ctx0" brushRef="#br0">0 0 24575,'955'0'0,"-925"2"0,55 9 0,-54-5 0,52 1 0,-29-7 0,-6 0 0,0 1 0,78 13 0,-66-6 0,0-3 0,0-2 0,70-7 0,-12 2 0,-18 2-1365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30T17:52:41.3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76,'246'-13,"5"0,-92 1,-5-1,137 15,188-4,-326-10,64-1,624 14,-817-1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30T17:52:49.9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55,'0'-1,"1"-1,-1 1,1 0,0 0,-1 0,1 0,0 0,0 0,-1 0,1 0,0 0,0 0,0 1,0-1,0 0,0 0,1 1,-1-1,0 1,0-1,0 1,1 0,-1-1,0 1,0 0,1 0,1 0,44-4,-41 4,551-4,-286 7,-222-4,-1-2,60-12,-54 9,0 2,99 6,-43 0,-61-2,-28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30T17:52:53.2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28,'730'-15,"430"3,-717 14,-43 11,19-1,115 7,99-11,-365-11,-127 3,484 16,109-3,-445-16,2917 3,-3185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30T17:52:55.6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16,'5'0,"5"0,5 0,5 0,3 0,2 0,1-5,0 0,-4-1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7T13:53:55.253"/>
    </inkml:context>
    <inkml:brush xml:id="br0">
      <inkml:brushProperty name="width" value="0.2" units="cm"/>
      <inkml:brushProperty name="height" value="0.2" units="cm"/>
    </inkml:brush>
  </inkml:definitions>
  <inkml:trace contextRef="#ctx0" brushRef="#br0">1 56 24575,'74'-1'0,"105"-17"0,-104 11 0,-46 5 0,53-10 0,-41 5 0,0 2 0,0 2 0,0 2 0,44 5 0,8-2 0,-75-1 18,0 1 0,32 7 0,-11-1-1437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7T13:54:15.741"/>
    </inkml:context>
    <inkml:brush xml:id="br0">
      <inkml:brushProperty name="width" value="0.2" units="cm"/>
      <inkml:brushProperty name="height" value="0.2" units="cm"/>
    </inkml:brush>
  </inkml:definitions>
  <inkml:trace contextRef="#ctx0" brushRef="#br0">1 29 24575,'53'-3'0,"81"-12"0,-120 13 0,58-5 0,142 6 0,-96 3 0,-102-2 0,-1 1 0,0 0 0,1 1 0,-1 1 0,0 0 0,0 1 0,24 10 0,-38-14 0,0 1 0,0-1 0,0 1 0,0-1 0,0 1 0,0 0 0,0-1 0,0 1 0,0 0 0,0 0 0,0 0 0,0-1 0,0 1 0,0 0 0,-1 0 0,1 0 0,0 1 0,-1-1 0,1 0 0,-1 0 0,1 0 0,-1 0 0,0 0 0,1 1 0,-1-1 0,0 2 0,0-2 0,-1 1 0,0-1 0,1 1 0,-1-1 0,0 1 0,0-1 0,0 0 0,0 1 0,0-1 0,0 0 0,0 0 0,-1 0 0,1 0 0,0 0 0,-1 0 0,-2 1 0,-4 3 0,0-1 0,0-1 0,-1 0 0,1 0 0,-1 0 0,-10 0 0,-236 0 72,129-5-1509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30T17:32:31.1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77,'1162'0,"-1017"-13,-6 0,-63 12,377-21,-211 2,279 12,-320 10,83 12,-125-4,381 17,-105-2,-246-16,235 6,7 0,152 11,-115-1,336-13,-488-15,1251 3,-1540 2,1 0,27 7,-27-4,52 3,344-9,-400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30T17:32:33.6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1,'636'26,"26"0,2172-27,-2209-25,38 1,841 26,-803-2,-680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30T17:32:36.4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29,'180'1,"469"-18,-35 5,-380 14,1335-2,-1222 13,-12 1,869-15,-1183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6T16:31:56.9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0,'43'9,"-15"-1,833 86,-759-86,143 13,206 14,-104-33,-4-1,-193 11,58 2,-7-2,11 0,899-13,-1094 0,0-1,0-1,0 0,-1-2,18-5,43-11,-54 17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6T16:32:00.6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3,'402'-2,"424"4,-419 23,17 0,282-5,305-12,-587-11,-403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5B38B-2FC7-497C-8FA9-F03D92FA3065}"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1B093-CE84-49CB-B86C-E085749CEA1F}" type="slidenum">
              <a:rPr lang="en-US" smtClean="0"/>
              <a:t>‹#›</a:t>
            </a:fld>
            <a:endParaRPr lang="en-US"/>
          </a:p>
        </p:txBody>
      </p:sp>
    </p:spTree>
    <p:extLst>
      <p:ext uri="{BB962C8B-B14F-4D97-AF65-F5344CB8AC3E}">
        <p14:creationId xmlns:p14="http://schemas.microsoft.com/office/powerpoint/2010/main" val="21499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7F39-D493-8DC4-43DB-0AE56A02EF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2DA09D-62E9-F284-ED66-8C30C2948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282330-7719-3730-20B7-9FC9B31DA9E7}"/>
              </a:ext>
            </a:extLst>
          </p:cNvPr>
          <p:cNvSpPr>
            <a:spLocks noGrp="1"/>
          </p:cNvSpPr>
          <p:nvPr>
            <p:ph type="dt" sz="half" idx="10"/>
          </p:nvPr>
        </p:nvSpPr>
        <p:spPr/>
        <p:txBody>
          <a:bodyPr/>
          <a:lstStyle/>
          <a:p>
            <a:fld id="{CEC4FC09-110F-4598-B48D-F00B8B0CA202}" type="datetimeFigureOut">
              <a:rPr lang="en-US" smtClean="0"/>
              <a:t>11/14/2024</a:t>
            </a:fld>
            <a:endParaRPr lang="en-US"/>
          </a:p>
        </p:txBody>
      </p:sp>
      <p:sp>
        <p:nvSpPr>
          <p:cNvPr id="5" name="Footer Placeholder 4">
            <a:extLst>
              <a:ext uri="{FF2B5EF4-FFF2-40B4-BE49-F238E27FC236}">
                <a16:creationId xmlns:a16="http://schemas.microsoft.com/office/drawing/2014/main" id="{18CA5790-DC7B-DBFC-FED1-27EBD2A00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8DE33-6E05-CF42-CA8E-C54D9F4FAE9A}"/>
              </a:ext>
            </a:extLst>
          </p:cNvPr>
          <p:cNvSpPr>
            <a:spLocks noGrp="1"/>
          </p:cNvSpPr>
          <p:nvPr>
            <p:ph type="sldNum" sz="quarter" idx="12"/>
          </p:nvPr>
        </p:nvSpPr>
        <p:spPr/>
        <p:txBody>
          <a:bodyPr/>
          <a:lstStyle/>
          <a:p>
            <a:fld id="{3C5220EB-7EEE-4E15-BD15-F49C7A357A3C}" type="slidenum">
              <a:rPr lang="en-US" smtClean="0"/>
              <a:t>‹#›</a:t>
            </a:fld>
            <a:endParaRPr lang="en-US"/>
          </a:p>
        </p:txBody>
      </p:sp>
    </p:spTree>
    <p:extLst>
      <p:ext uri="{BB962C8B-B14F-4D97-AF65-F5344CB8AC3E}">
        <p14:creationId xmlns:p14="http://schemas.microsoft.com/office/powerpoint/2010/main" val="109133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8D4C1-10CB-986C-C4FB-16F31A8F75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8BC92E-0F08-8980-FC5C-91EDC7118D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45A7F-BC94-0095-99E1-498D032FB219}"/>
              </a:ext>
            </a:extLst>
          </p:cNvPr>
          <p:cNvSpPr>
            <a:spLocks noGrp="1"/>
          </p:cNvSpPr>
          <p:nvPr>
            <p:ph type="dt" sz="half" idx="10"/>
          </p:nvPr>
        </p:nvSpPr>
        <p:spPr/>
        <p:txBody>
          <a:bodyPr/>
          <a:lstStyle/>
          <a:p>
            <a:fld id="{CEC4FC09-110F-4598-B48D-F00B8B0CA202}" type="datetimeFigureOut">
              <a:rPr lang="en-US" smtClean="0"/>
              <a:t>11/14/2024</a:t>
            </a:fld>
            <a:endParaRPr lang="en-US"/>
          </a:p>
        </p:txBody>
      </p:sp>
      <p:sp>
        <p:nvSpPr>
          <p:cNvPr id="5" name="Footer Placeholder 4">
            <a:extLst>
              <a:ext uri="{FF2B5EF4-FFF2-40B4-BE49-F238E27FC236}">
                <a16:creationId xmlns:a16="http://schemas.microsoft.com/office/drawing/2014/main" id="{B718C8B5-78DD-AFB0-CC64-E22FC8F3E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93AB9-8F66-3863-F00C-5D1A760F4F39}"/>
              </a:ext>
            </a:extLst>
          </p:cNvPr>
          <p:cNvSpPr>
            <a:spLocks noGrp="1"/>
          </p:cNvSpPr>
          <p:nvPr>
            <p:ph type="sldNum" sz="quarter" idx="12"/>
          </p:nvPr>
        </p:nvSpPr>
        <p:spPr/>
        <p:txBody>
          <a:bodyPr/>
          <a:lstStyle/>
          <a:p>
            <a:fld id="{3C5220EB-7EEE-4E15-BD15-F49C7A357A3C}" type="slidenum">
              <a:rPr lang="en-US" smtClean="0"/>
              <a:t>‹#›</a:t>
            </a:fld>
            <a:endParaRPr lang="en-US"/>
          </a:p>
        </p:txBody>
      </p:sp>
    </p:spTree>
    <p:extLst>
      <p:ext uri="{BB962C8B-B14F-4D97-AF65-F5344CB8AC3E}">
        <p14:creationId xmlns:p14="http://schemas.microsoft.com/office/powerpoint/2010/main" val="212003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B169FE-DCAF-78A5-D823-CFCC46A4C8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F0279E-C0DC-B531-5D76-79C2DF3133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73DDD-D7E1-77A6-56AB-759BF0FB4568}"/>
              </a:ext>
            </a:extLst>
          </p:cNvPr>
          <p:cNvSpPr>
            <a:spLocks noGrp="1"/>
          </p:cNvSpPr>
          <p:nvPr>
            <p:ph type="dt" sz="half" idx="10"/>
          </p:nvPr>
        </p:nvSpPr>
        <p:spPr/>
        <p:txBody>
          <a:bodyPr/>
          <a:lstStyle/>
          <a:p>
            <a:fld id="{CEC4FC09-110F-4598-B48D-F00B8B0CA202}" type="datetimeFigureOut">
              <a:rPr lang="en-US" smtClean="0"/>
              <a:t>11/14/2024</a:t>
            </a:fld>
            <a:endParaRPr lang="en-US"/>
          </a:p>
        </p:txBody>
      </p:sp>
      <p:sp>
        <p:nvSpPr>
          <p:cNvPr id="5" name="Footer Placeholder 4">
            <a:extLst>
              <a:ext uri="{FF2B5EF4-FFF2-40B4-BE49-F238E27FC236}">
                <a16:creationId xmlns:a16="http://schemas.microsoft.com/office/drawing/2014/main" id="{279FD84A-E9CF-6250-44D4-B925106F1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1F1E2-6DEA-6804-C785-5372888B9724}"/>
              </a:ext>
            </a:extLst>
          </p:cNvPr>
          <p:cNvSpPr>
            <a:spLocks noGrp="1"/>
          </p:cNvSpPr>
          <p:nvPr>
            <p:ph type="sldNum" sz="quarter" idx="12"/>
          </p:nvPr>
        </p:nvSpPr>
        <p:spPr/>
        <p:txBody>
          <a:bodyPr/>
          <a:lstStyle/>
          <a:p>
            <a:fld id="{3C5220EB-7EEE-4E15-BD15-F49C7A357A3C}" type="slidenum">
              <a:rPr lang="en-US" smtClean="0"/>
              <a:t>‹#›</a:t>
            </a:fld>
            <a:endParaRPr lang="en-US"/>
          </a:p>
        </p:txBody>
      </p:sp>
    </p:spTree>
    <p:extLst>
      <p:ext uri="{BB962C8B-B14F-4D97-AF65-F5344CB8AC3E}">
        <p14:creationId xmlns:p14="http://schemas.microsoft.com/office/powerpoint/2010/main" val="243626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7" name="Picture Placeholder 11"/>
          <p:cNvSpPr>
            <a:spLocks noGrp="1"/>
          </p:cNvSpPr>
          <p:nvPr>
            <p:ph type="pic" sz="quarter" idx="10"/>
          </p:nvPr>
        </p:nvSpPr>
        <p:spPr>
          <a:xfrm>
            <a:off x="2" y="0"/>
            <a:ext cx="12191999" cy="6858000"/>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rtlCol="0">
            <a:noAutofit/>
          </a:bodyPr>
          <a:lstStyle/>
          <a:p>
            <a:pPr lvl="0"/>
            <a:endParaRPr lang="en-US" noProof="0"/>
          </a:p>
        </p:txBody>
      </p:sp>
    </p:spTree>
    <p:extLst>
      <p:ext uri="{BB962C8B-B14F-4D97-AF65-F5344CB8AC3E}">
        <p14:creationId xmlns:p14="http://schemas.microsoft.com/office/powerpoint/2010/main" val="393479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E61F-7047-AAC3-FDAB-40B6E65B2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02915E-50E7-417A-E1E8-6DD2B142F8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BBA61-FAB9-9893-5AF1-E6ED9B5EE5AF}"/>
              </a:ext>
            </a:extLst>
          </p:cNvPr>
          <p:cNvSpPr>
            <a:spLocks noGrp="1"/>
          </p:cNvSpPr>
          <p:nvPr>
            <p:ph type="dt" sz="half" idx="10"/>
          </p:nvPr>
        </p:nvSpPr>
        <p:spPr/>
        <p:txBody>
          <a:bodyPr/>
          <a:lstStyle/>
          <a:p>
            <a:fld id="{CEC4FC09-110F-4598-B48D-F00B8B0CA202}" type="datetimeFigureOut">
              <a:rPr lang="en-US" smtClean="0"/>
              <a:t>11/14/2024</a:t>
            </a:fld>
            <a:endParaRPr lang="en-US"/>
          </a:p>
        </p:txBody>
      </p:sp>
      <p:sp>
        <p:nvSpPr>
          <p:cNvPr id="5" name="Footer Placeholder 4">
            <a:extLst>
              <a:ext uri="{FF2B5EF4-FFF2-40B4-BE49-F238E27FC236}">
                <a16:creationId xmlns:a16="http://schemas.microsoft.com/office/drawing/2014/main" id="{CDA40CDD-35B4-A459-D25E-CEC40D8D5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45127-5DC9-9CB4-8B52-C8180AB90A94}"/>
              </a:ext>
            </a:extLst>
          </p:cNvPr>
          <p:cNvSpPr>
            <a:spLocks noGrp="1"/>
          </p:cNvSpPr>
          <p:nvPr>
            <p:ph type="sldNum" sz="quarter" idx="12"/>
          </p:nvPr>
        </p:nvSpPr>
        <p:spPr/>
        <p:txBody>
          <a:bodyPr/>
          <a:lstStyle/>
          <a:p>
            <a:fld id="{3C5220EB-7EEE-4E15-BD15-F49C7A357A3C}" type="slidenum">
              <a:rPr lang="en-US" smtClean="0"/>
              <a:t>‹#›</a:t>
            </a:fld>
            <a:endParaRPr lang="en-US"/>
          </a:p>
        </p:txBody>
      </p:sp>
    </p:spTree>
    <p:extLst>
      <p:ext uri="{BB962C8B-B14F-4D97-AF65-F5344CB8AC3E}">
        <p14:creationId xmlns:p14="http://schemas.microsoft.com/office/powerpoint/2010/main" val="229336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6AD2-5460-54D2-8D25-85B8B0A604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80E4B3-42F3-ECE0-CD83-6D39574E06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02E193-BDFC-7B07-E8DC-432425FE11CF}"/>
              </a:ext>
            </a:extLst>
          </p:cNvPr>
          <p:cNvSpPr>
            <a:spLocks noGrp="1"/>
          </p:cNvSpPr>
          <p:nvPr>
            <p:ph type="dt" sz="half" idx="10"/>
          </p:nvPr>
        </p:nvSpPr>
        <p:spPr/>
        <p:txBody>
          <a:bodyPr/>
          <a:lstStyle/>
          <a:p>
            <a:fld id="{CEC4FC09-110F-4598-B48D-F00B8B0CA202}" type="datetimeFigureOut">
              <a:rPr lang="en-US" smtClean="0"/>
              <a:t>11/14/2024</a:t>
            </a:fld>
            <a:endParaRPr lang="en-US"/>
          </a:p>
        </p:txBody>
      </p:sp>
      <p:sp>
        <p:nvSpPr>
          <p:cNvPr id="5" name="Footer Placeholder 4">
            <a:extLst>
              <a:ext uri="{FF2B5EF4-FFF2-40B4-BE49-F238E27FC236}">
                <a16:creationId xmlns:a16="http://schemas.microsoft.com/office/drawing/2014/main" id="{8DACF6A2-E638-7306-78A6-C9FD8719E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42850-B854-3B07-D9A7-534E99F4C05E}"/>
              </a:ext>
            </a:extLst>
          </p:cNvPr>
          <p:cNvSpPr>
            <a:spLocks noGrp="1"/>
          </p:cNvSpPr>
          <p:nvPr>
            <p:ph type="sldNum" sz="quarter" idx="12"/>
          </p:nvPr>
        </p:nvSpPr>
        <p:spPr/>
        <p:txBody>
          <a:bodyPr/>
          <a:lstStyle/>
          <a:p>
            <a:fld id="{3C5220EB-7EEE-4E15-BD15-F49C7A357A3C}" type="slidenum">
              <a:rPr lang="en-US" smtClean="0"/>
              <a:t>‹#›</a:t>
            </a:fld>
            <a:endParaRPr lang="en-US"/>
          </a:p>
        </p:txBody>
      </p:sp>
    </p:spTree>
    <p:extLst>
      <p:ext uri="{BB962C8B-B14F-4D97-AF65-F5344CB8AC3E}">
        <p14:creationId xmlns:p14="http://schemas.microsoft.com/office/powerpoint/2010/main" val="3700568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6A53-1D4C-27C1-D045-DEFEAEF865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2B7956-AC7F-5941-8026-F97990960D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F9D749-6708-7F98-4C17-304EB25AD3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F90CD7-3742-9EA0-AD8B-1F982192FFBB}"/>
              </a:ext>
            </a:extLst>
          </p:cNvPr>
          <p:cNvSpPr>
            <a:spLocks noGrp="1"/>
          </p:cNvSpPr>
          <p:nvPr>
            <p:ph type="dt" sz="half" idx="10"/>
          </p:nvPr>
        </p:nvSpPr>
        <p:spPr/>
        <p:txBody>
          <a:bodyPr/>
          <a:lstStyle/>
          <a:p>
            <a:fld id="{CEC4FC09-110F-4598-B48D-F00B8B0CA202}" type="datetimeFigureOut">
              <a:rPr lang="en-US" smtClean="0"/>
              <a:t>11/14/2024</a:t>
            </a:fld>
            <a:endParaRPr lang="en-US"/>
          </a:p>
        </p:txBody>
      </p:sp>
      <p:sp>
        <p:nvSpPr>
          <p:cNvPr id="6" name="Footer Placeholder 5">
            <a:extLst>
              <a:ext uri="{FF2B5EF4-FFF2-40B4-BE49-F238E27FC236}">
                <a16:creationId xmlns:a16="http://schemas.microsoft.com/office/drawing/2014/main" id="{E1225CF4-F89C-DE34-2BA1-6B38A9E8F7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351C3C-EB9D-7B1C-CC89-13247929505E}"/>
              </a:ext>
            </a:extLst>
          </p:cNvPr>
          <p:cNvSpPr>
            <a:spLocks noGrp="1"/>
          </p:cNvSpPr>
          <p:nvPr>
            <p:ph type="sldNum" sz="quarter" idx="12"/>
          </p:nvPr>
        </p:nvSpPr>
        <p:spPr/>
        <p:txBody>
          <a:bodyPr/>
          <a:lstStyle/>
          <a:p>
            <a:fld id="{3C5220EB-7EEE-4E15-BD15-F49C7A357A3C}" type="slidenum">
              <a:rPr lang="en-US" smtClean="0"/>
              <a:t>‹#›</a:t>
            </a:fld>
            <a:endParaRPr lang="en-US"/>
          </a:p>
        </p:txBody>
      </p:sp>
    </p:spTree>
    <p:extLst>
      <p:ext uri="{BB962C8B-B14F-4D97-AF65-F5344CB8AC3E}">
        <p14:creationId xmlns:p14="http://schemas.microsoft.com/office/powerpoint/2010/main" val="3193896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9076-DEC6-27F4-BF22-8DC7C0FB78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1664E7-79A9-4F9F-9CD9-7DB7C48890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ADE397-2A32-F342-2249-8590A0F46D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3A140C-0F97-68ED-0E0B-57913CA1DB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BD58C-4294-A282-9A41-CB290DD506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A1BCE2-82CB-03FE-27B9-4C79751D2902}"/>
              </a:ext>
            </a:extLst>
          </p:cNvPr>
          <p:cNvSpPr>
            <a:spLocks noGrp="1"/>
          </p:cNvSpPr>
          <p:nvPr>
            <p:ph type="dt" sz="half" idx="10"/>
          </p:nvPr>
        </p:nvSpPr>
        <p:spPr/>
        <p:txBody>
          <a:bodyPr/>
          <a:lstStyle/>
          <a:p>
            <a:fld id="{CEC4FC09-110F-4598-B48D-F00B8B0CA202}" type="datetimeFigureOut">
              <a:rPr lang="en-US" smtClean="0"/>
              <a:t>11/14/2024</a:t>
            </a:fld>
            <a:endParaRPr lang="en-US"/>
          </a:p>
        </p:txBody>
      </p:sp>
      <p:sp>
        <p:nvSpPr>
          <p:cNvPr id="8" name="Footer Placeholder 7">
            <a:extLst>
              <a:ext uri="{FF2B5EF4-FFF2-40B4-BE49-F238E27FC236}">
                <a16:creationId xmlns:a16="http://schemas.microsoft.com/office/drawing/2014/main" id="{9DC9D557-94E7-5664-12D7-D3C31C5D93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F58F1E-BE28-1737-6A2E-25268305062D}"/>
              </a:ext>
            </a:extLst>
          </p:cNvPr>
          <p:cNvSpPr>
            <a:spLocks noGrp="1"/>
          </p:cNvSpPr>
          <p:nvPr>
            <p:ph type="sldNum" sz="quarter" idx="12"/>
          </p:nvPr>
        </p:nvSpPr>
        <p:spPr/>
        <p:txBody>
          <a:bodyPr/>
          <a:lstStyle/>
          <a:p>
            <a:fld id="{3C5220EB-7EEE-4E15-BD15-F49C7A357A3C}" type="slidenum">
              <a:rPr lang="en-US" smtClean="0"/>
              <a:t>‹#›</a:t>
            </a:fld>
            <a:endParaRPr lang="en-US"/>
          </a:p>
        </p:txBody>
      </p:sp>
    </p:spTree>
    <p:extLst>
      <p:ext uri="{BB962C8B-B14F-4D97-AF65-F5344CB8AC3E}">
        <p14:creationId xmlns:p14="http://schemas.microsoft.com/office/powerpoint/2010/main" val="33980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2C61-B5C1-9BCA-D5E9-3880592A5E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C816CC-F47A-B4E1-EA09-8F6C0CC83D49}"/>
              </a:ext>
            </a:extLst>
          </p:cNvPr>
          <p:cNvSpPr>
            <a:spLocks noGrp="1"/>
          </p:cNvSpPr>
          <p:nvPr>
            <p:ph type="dt" sz="half" idx="10"/>
          </p:nvPr>
        </p:nvSpPr>
        <p:spPr/>
        <p:txBody>
          <a:bodyPr/>
          <a:lstStyle/>
          <a:p>
            <a:fld id="{CEC4FC09-110F-4598-B48D-F00B8B0CA202}" type="datetimeFigureOut">
              <a:rPr lang="en-US" smtClean="0"/>
              <a:t>11/14/2024</a:t>
            </a:fld>
            <a:endParaRPr lang="en-US"/>
          </a:p>
        </p:txBody>
      </p:sp>
      <p:sp>
        <p:nvSpPr>
          <p:cNvPr id="4" name="Footer Placeholder 3">
            <a:extLst>
              <a:ext uri="{FF2B5EF4-FFF2-40B4-BE49-F238E27FC236}">
                <a16:creationId xmlns:a16="http://schemas.microsoft.com/office/drawing/2014/main" id="{02AA7B4F-1E87-AEB6-23E0-A097816054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AA2421-9449-981E-1176-1A96BA44DC55}"/>
              </a:ext>
            </a:extLst>
          </p:cNvPr>
          <p:cNvSpPr>
            <a:spLocks noGrp="1"/>
          </p:cNvSpPr>
          <p:nvPr>
            <p:ph type="sldNum" sz="quarter" idx="12"/>
          </p:nvPr>
        </p:nvSpPr>
        <p:spPr/>
        <p:txBody>
          <a:bodyPr/>
          <a:lstStyle/>
          <a:p>
            <a:fld id="{3C5220EB-7EEE-4E15-BD15-F49C7A357A3C}" type="slidenum">
              <a:rPr lang="en-US" smtClean="0"/>
              <a:t>‹#›</a:t>
            </a:fld>
            <a:endParaRPr lang="en-US"/>
          </a:p>
        </p:txBody>
      </p:sp>
    </p:spTree>
    <p:extLst>
      <p:ext uri="{BB962C8B-B14F-4D97-AF65-F5344CB8AC3E}">
        <p14:creationId xmlns:p14="http://schemas.microsoft.com/office/powerpoint/2010/main" val="119465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B048F7-19C0-5D50-1AB9-E4E4199050FF}"/>
              </a:ext>
            </a:extLst>
          </p:cNvPr>
          <p:cNvSpPr>
            <a:spLocks noGrp="1"/>
          </p:cNvSpPr>
          <p:nvPr>
            <p:ph type="dt" sz="half" idx="10"/>
          </p:nvPr>
        </p:nvSpPr>
        <p:spPr/>
        <p:txBody>
          <a:bodyPr/>
          <a:lstStyle/>
          <a:p>
            <a:fld id="{CEC4FC09-110F-4598-B48D-F00B8B0CA202}" type="datetimeFigureOut">
              <a:rPr lang="en-US" smtClean="0"/>
              <a:t>11/14/2024</a:t>
            </a:fld>
            <a:endParaRPr lang="en-US"/>
          </a:p>
        </p:txBody>
      </p:sp>
      <p:sp>
        <p:nvSpPr>
          <p:cNvPr id="3" name="Footer Placeholder 2">
            <a:extLst>
              <a:ext uri="{FF2B5EF4-FFF2-40B4-BE49-F238E27FC236}">
                <a16:creationId xmlns:a16="http://schemas.microsoft.com/office/drawing/2014/main" id="{780211F5-94B7-E801-B935-99F249F5EE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B76B14-656E-A2D1-9C50-2E67D888A22B}"/>
              </a:ext>
            </a:extLst>
          </p:cNvPr>
          <p:cNvSpPr>
            <a:spLocks noGrp="1"/>
          </p:cNvSpPr>
          <p:nvPr>
            <p:ph type="sldNum" sz="quarter" idx="12"/>
          </p:nvPr>
        </p:nvSpPr>
        <p:spPr/>
        <p:txBody>
          <a:bodyPr/>
          <a:lstStyle/>
          <a:p>
            <a:fld id="{3C5220EB-7EEE-4E15-BD15-F49C7A357A3C}" type="slidenum">
              <a:rPr lang="en-US" smtClean="0"/>
              <a:t>‹#›</a:t>
            </a:fld>
            <a:endParaRPr lang="en-US"/>
          </a:p>
        </p:txBody>
      </p:sp>
    </p:spTree>
    <p:extLst>
      <p:ext uri="{BB962C8B-B14F-4D97-AF65-F5344CB8AC3E}">
        <p14:creationId xmlns:p14="http://schemas.microsoft.com/office/powerpoint/2010/main" val="403702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A235-B7A2-70C9-B19C-DE87A9C6BA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843AEC-4C89-F941-205E-9D3AD6DC25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632A7F-48D5-568B-10F5-EE6AD8561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F64BD7-713D-8DBC-245E-8F15A8750F81}"/>
              </a:ext>
            </a:extLst>
          </p:cNvPr>
          <p:cNvSpPr>
            <a:spLocks noGrp="1"/>
          </p:cNvSpPr>
          <p:nvPr>
            <p:ph type="dt" sz="half" idx="10"/>
          </p:nvPr>
        </p:nvSpPr>
        <p:spPr/>
        <p:txBody>
          <a:bodyPr/>
          <a:lstStyle/>
          <a:p>
            <a:fld id="{CEC4FC09-110F-4598-B48D-F00B8B0CA202}" type="datetimeFigureOut">
              <a:rPr lang="en-US" smtClean="0"/>
              <a:t>11/14/2024</a:t>
            </a:fld>
            <a:endParaRPr lang="en-US"/>
          </a:p>
        </p:txBody>
      </p:sp>
      <p:sp>
        <p:nvSpPr>
          <p:cNvPr id="6" name="Footer Placeholder 5">
            <a:extLst>
              <a:ext uri="{FF2B5EF4-FFF2-40B4-BE49-F238E27FC236}">
                <a16:creationId xmlns:a16="http://schemas.microsoft.com/office/drawing/2014/main" id="{4B09A0BF-23B7-616C-DA82-72DD0EA795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CE3CEA-9468-632C-FECF-F60C30B5DC0F}"/>
              </a:ext>
            </a:extLst>
          </p:cNvPr>
          <p:cNvSpPr>
            <a:spLocks noGrp="1"/>
          </p:cNvSpPr>
          <p:nvPr>
            <p:ph type="sldNum" sz="quarter" idx="12"/>
          </p:nvPr>
        </p:nvSpPr>
        <p:spPr/>
        <p:txBody>
          <a:bodyPr/>
          <a:lstStyle/>
          <a:p>
            <a:fld id="{3C5220EB-7EEE-4E15-BD15-F49C7A357A3C}" type="slidenum">
              <a:rPr lang="en-US" smtClean="0"/>
              <a:t>‹#›</a:t>
            </a:fld>
            <a:endParaRPr lang="en-US"/>
          </a:p>
        </p:txBody>
      </p:sp>
    </p:spTree>
    <p:extLst>
      <p:ext uri="{BB962C8B-B14F-4D97-AF65-F5344CB8AC3E}">
        <p14:creationId xmlns:p14="http://schemas.microsoft.com/office/powerpoint/2010/main" val="39363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52DE-9F8C-8DC5-6A8D-79996A2394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503320-5694-7B9A-D2EA-17BB444830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687F39-4A59-6C3E-B281-D946771F2C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9020DA-AD69-1720-E3F1-350C5C95425C}"/>
              </a:ext>
            </a:extLst>
          </p:cNvPr>
          <p:cNvSpPr>
            <a:spLocks noGrp="1"/>
          </p:cNvSpPr>
          <p:nvPr>
            <p:ph type="dt" sz="half" idx="10"/>
          </p:nvPr>
        </p:nvSpPr>
        <p:spPr/>
        <p:txBody>
          <a:bodyPr/>
          <a:lstStyle/>
          <a:p>
            <a:fld id="{CEC4FC09-110F-4598-B48D-F00B8B0CA202}" type="datetimeFigureOut">
              <a:rPr lang="en-US" smtClean="0"/>
              <a:t>11/14/2024</a:t>
            </a:fld>
            <a:endParaRPr lang="en-US"/>
          </a:p>
        </p:txBody>
      </p:sp>
      <p:sp>
        <p:nvSpPr>
          <p:cNvPr id="6" name="Footer Placeholder 5">
            <a:extLst>
              <a:ext uri="{FF2B5EF4-FFF2-40B4-BE49-F238E27FC236}">
                <a16:creationId xmlns:a16="http://schemas.microsoft.com/office/drawing/2014/main" id="{5A67F0A7-6AB3-3FE3-C037-317285ABFD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5FEF6D-A4AF-58CA-CB1A-7FABE10C98CD}"/>
              </a:ext>
            </a:extLst>
          </p:cNvPr>
          <p:cNvSpPr>
            <a:spLocks noGrp="1"/>
          </p:cNvSpPr>
          <p:nvPr>
            <p:ph type="sldNum" sz="quarter" idx="12"/>
          </p:nvPr>
        </p:nvSpPr>
        <p:spPr/>
        <p:txBody>
          <a:bodyPr/>
          <a:lstStyle/>
          <a:p>
            <a:fld id="{3C5220EB-7EEE-4E15-BD15-F49C7A357A3C}" type="slidenum">
              <a:rPr lang="en-US" smtClean="0"/>
              <a:t>‹#›</a:t>
            </a:fld>
            <a:endParaRPr lang="en-US"/>
          </a:p>
        </p:txBody>
      </p:sp>
    </p:spTree>
    <p:extLst>
      <p:ext uri="{BB962C8B-B14F-4D97-AF65-F5344CB8AC3E}">
        <p14:creationId xmlns:p14="http://schemas.microsoft.com/office/powerpoint/2010/main" val="2374037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04E6D-4039-8DBD-562A-A3FFD81C02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15AF56-499A-25D5-E13D-8C80D3A714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B89E1-954A-F08E-3325-D1404F4CF8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C4FC09-110F-4598-B48D-F00B8B0CA202}" type="datetimeFigureOut">
              <a:rPr lang="en-US" smtClean="0"/>
              <a:t>11/14/2024</a:t>
            </a:fld>
            <a:endParaRPr lang="en-US"/>
          </a:p>
        </p:txBody>
      </p:sp>
      <p:sp>
        <p:nvSpPr>
          <p:cNvPr id="5" name="Footer Placeholder 4">
            <a:extLst>
              <a:ext uri="{FF2B5EF4-FFF2-40B4-BE49-F238E27FC236}">
                <a16:creationId xmlns:a16="http://schemas.microsoft.com/office/drawing/2014/main" id="{4E304430-50DA-D658-81C8-4446224E1F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011FAE-0A6B-74C6-6C64-ACC99031D8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5220EB-7EEE-4E15-BD15-F49C7A357A3C}" type="slidenum">
              <a:rPr lang="en-US" smtClean="0"/>
              <a:t>‹#›</a:t>
            </a:fld>
            <a:endParaRPr lang="en-US"/>
          </a:p>
        </p:txBody>
      </p:sp>
    </p:spTree>
    <p:extLst>
      <p:ext uri="{BB962C8B-B14F-4D97-AF65-F5344CB8AC3E}">
        <p14:creationId xmlns:p14="http://schemas.microsoft.com/office/powerpoint/2010/main" val="140994072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customXml" Target="../ink/ink7.xml"/><Relationship Id="rId18" Type="http://schemas.openxmlformats.org/officeDocument/2006/relationships/image" Target="../media/image11.png"/><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8.png"/><Relationship Id="rId17" Type="http://schemas.openxmlformats.org/officeDocument/2006/relationships/customXml" Target="../ink/ink9.xml"/><Relationship Id="rId2" Type="http://schemas.openxmlformats.org/officeDocument/2006/relationships/image" Target="../media/image6.PNG"/><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7.png"/><Relationship Id="rId19" Type="http://schemas.openxmlformats.org/officeDocument/2006/relationships/customXml" Target="../ink/ink10.xml"/><Relationship Id="rId4" Type="http://schemas.openxmlformats.org/officeDocument/2006/relationships/image" Target="../media/image30.PNG"/><Relationship Id="rId9" Type="http://schemas.openxmlformats.org/officeDocument/2006/relationships/customXml" Target="../ink/ink5.xml"/><Relationship Id="rId1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31.PNG"/><Relationship Id="rId5" Type="http://schemas.openxmlformats.org/officeDocument/2006/relationships/customXml" Target="../ink/ink12.xml"/><Relationship Id="rId4" Type="http://schemas.openxmlformats.org/officeDocument/2006/relationships/image" Target="../media/image1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customXml" Target="../ink/ink1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hyperlink" Target="https://portal.ct.gov/-/media/ethics/enforcement_actions/2022/docket_no_2021_41_finalized_agreement.pdf"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customXml" Target="../ink/ink20.xml"/><Relationship Id="rId18" Type="http://schemas.openxmlformats.org/officeDocument/2006/relationships/image" Target="../media/image20.png"/><Relationship Id="rId3" Type="http://schemas.openxmlformats.org/officeDocument/2006/relationships/customXml" Target="../ink/ink15.xml"/><Relationship Id="rId7" Type="http://schemas.openxmlformats.org/officeDocument/2006/relationships/customXml" Target="../ink/ink17.xml"/><Relationship Id="rId12" Type="http://schemas.openxmlformats.org/officeDocument/2006/relationships/image" Target="../media/image170.png"/><Relationship Id="rId17" Type="http://schemas.openxmlformats.org/officeDocument/2006/relationships/customXml" Target="../ink/ink22.xml"/><Relationship Id="rId2" Type="http://schemas.openxmlformats.org/officeDocument/2006/relationships/image" Target="../media/image18.PNG"/><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140.PNG"/><Relationship Id="rId11" Type="http://schemas.openxmlformats.org/officeDocument/2006/relationships/customXml" Target="../ink/ink19.xml"/><Relationship Id="rId5" Type="http://schemas.openxmlformats.org/officeDocument/2006/relationships/customXml" Target="../ink/ink16.xml"/><Relationship Id="rId15" Type="http://schemas.openxmlformats.org/officeDocument/2006/relationships/customXml" Target="../ink/ink21.xml"/><Relationship Id="rId10" Type="http://schemas.openxmlformats.org/officeDocument/2006/relationships/image" Target="../media/image160.png"/><Relationship Id="rId19" Type="http://schemas.openxmlformats.org/officeDocument/2006/relationships/customXml" Target="../ink/ink23.xml"/><Relationship Id="rId4" Type="http://schemas.openxmlformats.org/officeDocument/2006/relationships/image" Target="../media/image130.png"/><Relationship Id="rId9" Type="http://schemas.openxmlformats.org/officeDocument/2006/relationships/customXml" Target="../ink/ink18.xml"/><Relationship Id="rId14" Type="http://schemas.openxmlformats.org/officeDocument/2006/relationships/image" Target="../media/image180.PNG"/></Relationships>
</file>

<file path=ppt/slides/_rels/slide29.xml.rels><?xml version="1.0" encoding="UTF-8" standalone="yes"?>
<Relationships xmlns="http://schemas.openxmlformats.org/package/2006/relationships"><Relationship Id="rId3" Type="http://schemas.openxmlformats.org/officeDocument/2006/relationships/hyperlink" Target="mailto:ethics.enforcement@ct.gov" TargetMode="External"/><Relationship Id="rId2" Type="http://schemas.openxmlformats.org/officeDocument/2006/relationships/hyperlink" Target="mailto:ethics.code@ct.gov" TargetMode="External"/><Relationship Id="rId1" Type="http://schemas.openxmlformats.org/officeDocument/2006/relationships/slideLayout" Target="../slideLayouts/slideLayout12.xml"/><Relationship Id="rId5" Type="http://schemas.openxmlformats.org/officeDocument/2006/relationships/hyperlink" Target="mailto:Cynthia.isales@ctstate.edu" TargetMode="External"/><Relationship Id="rId4" Type="http://schemas.openxmlformats.org/officeDocument/2006/relationships/hyperlink" Target="tel:%20860-263-240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ato.org/blog/local-government-corruption"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s://portal.ct.gov/csl/-/media/csl/departments/public-records/municipal-records-management-program/pdf/prp05.pdf"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TextBox 15">
            <a:extLst>
              <a:ext uri="{FF2B5EF4-FFF2-40B4-BE49-F238E27FC236}">
                <a16:creationId xmlns:a16="http://schemas.microsoft.com/office/drawing/2014/main" id="{9AC07A68-C334-ED10-21D9-BCC626530FD6}"/>
              </a:ext>
            </a:extLst>
          </p:cNvPr>
          <p:cNvSpPr txBox="1">
            <a:spLocks noChangeArrowheads="1"/>
          </p:cNvSpPr>
          <p:nvPr/>
        </p:nvSpPr>
        <p:spPr bwMode="auto">
          <a:xfrm>
            <a:off x="838200" y="5586257"/>
            <a:ext cx="6926703" cy="804161"/>
          </a:xfrm>
          <a:prstGeom prst="rect">
            <a:avLst/>
          </a:prstGeom>
        </p:spPr>
        <p:txBody>
          <a:bodyPr vert="horz" lIns="91440" tIns="45720" rIns="91440" bIns="45720" rtlCol="0"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spcBef>
                <a:spcPct val="0"/>
              </a:spcBef>
              <a:spcAft>
                <a:spcPts val="600"/>
              </a:spcAft>
              <a:defRPr/>
            </a:pPr>
            <a:r>
              <a:rPr lang="en-US" altLang="en-US" sz="3200" dirty="0">
                <a:latin typeface="+mj-lt"/>
                <a:ea typeface="+mj-ea"/>
                <a:cs typeface="+mj-cs"/>
              </a:rPr>
              <a:t>Ethics and Compliance</a:t>
            </a:r>
          </a:p>
        </p:txBody>
      </p:sp>
      <p:sp>
        <p:nvSpPr>
          <p:cNvPr id="2" name="TextBox 1">
            <a:extLst>
              <a:ext uri="{FF2B5EF4-FFF2-40B4-BE49-F238E27FC236}">
                <a16:creationId xmlns:a16="http://schemas.microsoft.com/office/drawing/2014/main" id="{EB9C2F26-A396-3D3C-1158-F63DF8FE0570}"/>
              </a:ext>
            </a:extLst>
          </p:cNvPr>
          <p:cNvSpPr txBox="1"/>
          <p:nvPr/>
        </p:nvSpPr>
        <p:spPr>
          <a:xfrm>
            <a:off x="7764904" y="5586258"/>
            <a:ext cx="3588895" cy="804160"/>
          </a:xfrm>
          <a:prstGeom prst="rect">
            <a:avLst/>
          </a:prstGeom>
        </p:spPr>
        <p:txBody>
          <a:bodyPr vert="horz" lIns="91440" tIns="45720" rIns="91440" bIns="45720" rtlCol="0" anchor="ctr">
            <a:normAutofit/>
          </a:bodyPr>
          <a:lstStyle/>
          <a:p>
            <a:pPr algn="r">
              <a:lnSpc>
                <a:spcPct val="90000"/>
              </a:lnSpc>
              <a:spcBef>
                <a:spcPts val="1000"/>
              </a:spcBef>
              <a:buClr>
                <a:schemeClr val="accent1"/>
              </a:buClr>
              <a:buSzPct val="80000"/>
              <a:defRPr/>
            </a:pPr>
            <a:r>
              <a:rPr lang="en-US"/>
              <a:t>Cynthia Isales, Ethics Liaison and Compliance Officer</a:t>
            </a:r>
          </a:p>
        </p:txBody>
      </p:sp>
      <p:pic>
        <p:nvPicPr>
          <p:cNvPr id="9218" name="Picture Placeholder 6">
            <a:extLst>
              <a:ext uri="{FF2B5EF4-FFF2-40B4-BE49-F238E27FC236}">
                <a16:creationId xmlns:a16="http://schemas.microsoft.com/office/drawing/2014/main" id="{1FDE7DBC-7E75-46C8-FCE1-FF8E83B994DA}"/>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23010"/>
          <a:stretch/>
        </p:blipFill>
        <p:spPr>
          <a:xfrm>
            <a:off x="20" y="10"/>
            <a:ext cx="12191980" cy="5279933"/>
          </a:xfrm>
          <a:prstGeom prst="rect">
            <a:avLst/>
          </a:prstGeom>
          <a:noFill/>
          <a:extLst>
            <a:ext uri="{909E8E84-426E-40DD-AFC4-6F175D3DCCD1}">
              <a14:hiddenFill xmlns:a14="http://schemas.microsoft.com/office/drawing/2010/main">
                <a:solidFill>
                  <a:srgbClr val="FFFFFF"/>
                </a:solidFill>
              </a14:hiddenFill>
            </a:ext>
          </a:extLst>
        </p:spPr>
      </p:pic>
      <p:grpSp>
        <p:nvGrpSpPr>
          <p:cNvPr id="9320" name="Group 9319">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93518"/>
            <a:ext cx="12207200" cy="123363"/>
            <a:chOff x="-5025" y="6737718"/>
            <a:chExt cx="12207200" cy="123363"/>
          </a:xfrm>
        </p:grpSpPr>
        <p:sp>
          <p:nvSpPr>
            <p:cNvPr id="9321" name="Rectangle 9320">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2" name="Rectangle 9321">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1000"/>
                                        <p:tgtEl>
                                          <p:spTgt spid="25">
                                            <p:txEl>
                                              <p:pRg st="0" end="0"/>
                                            </p:txEl>
                                          </p:spTgt>
                                        </p:tgtEl>
                                      </p:cBhvr>
                                    </p:animEffect>
                                    <p:anim calcmode="lin" valueType="num">
                                      <p:cBhvr>
                                        <p:cTn id="20"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838200" y="673770"/>
            <a:ext cx="3220329" cy="2027227"/>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kern="1200">
                <a:solidFill>
                  <a:srgbClr val="FFFFFF"/>
                </a:solidFill>
                <a:latin typeface="+mj-lt"/>
                <a:ea typeface="+mj-ea"/>
                <a:cs typeface="+mj-cs"/>
              </a:rPr>
              <a:t>Gifts </a:t>
            </a:r>
          </a:p>
        </p:txBody>
      </p:sp>
      <p:sp>
        <p:nvSpPr>
          <p:cNvPr id="4" name="TextBox 3">
            <a:extLst>
              <a:ext uri="{FF2B5EF4-FFF2-40B4-BE49-F238E27FC236}">
                <a16:creationId xmlns:a16="http://schemas.microsoft.com/office/drawing/2014/main" id="{8169FFE3-4510-93EB-F5E8-57DEEF33967D}"/>
              </a:ext>
            </a:extLst>
          </p:cNvPr>
          <p:cNvSpPr txBox="1"/>
          <p:nvPr/>
        </p:nvSpPr>
        <p:spPr>
          <a:xfrm>
            <a:off x="1294646" y="1810693"/>
            <a:ext cx="9602708" cy="378565"/>
          </a:xfrm>
          <a:prstGeom prst="rect">
            <a:avLst/>
          </a:prstGeom>
          <a:noFill/>
        </p:spPr>
        <p:txBody>
          <a:bodyPr wrap="square" rtlCol="0">
            <a:spAutoFit/>
          </a:bodyPr>
          <a:lstStyle/>
          <a:p>
            <a:pPr marL="457200" marR="0">
              <a:lnSpc>
                <a:spcPct val="107000"/>
              </a:lnSpc>
              <a:spcBef>
                <a:spcPts val="0"/>
              </a:spcBef>
              <a:spcAft>
                <a:spcPts val="800"/>
              </a:spcAft>
            </a:pPr>
            <a:endParaRPr lang="en-US" sz="1800" dirty="0">
              <a:effectLst/>
              <a:ea typeface="Calibri" panose="020F0502020204030204" pitchFamily="34" charset="0"/>
              <a:cs typeface="Times New Roman" panose="02020603050405020304" pitchFamily="18" charset="0"/>
            </a:endParaRPr>
          </a:p>
        </p:txBody>
      </p:sp>
      <p:graphicFrame>
        <p:nvGraphicFramePr>
          <p:cNvPr id="11" name="TextBox 8">
            <a:extLst>
              <a:ext uri="{FF2B5EF4-FFF2-40B4-BE49-F238E27FC236}">
                <a16:creationId xmlns:a16="http://schemas.microsoft.com/office/drawing/2014/main" id="{710BDFC9-5633-3F8C-9077-9C40EDCDE273}"/>
              </a:ext>
            </a:extLst>
          </p:cNvPr>
          <p:cNvGraphicFramePr/>
          <p:nvPr>
            <p:extLst>
              <p:ext uri="{D42A27DB-BD31-4B8C-83A1-F6EECF244321}">
                <p14:modId xmlns:p14="http://schemas.microsoft.com/office/powerpoint/2010/main" val="505372401"/>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640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841246" y="673770"/>
            <a:ext cx="4035554" cy="241448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kern="1200" dirty="0">
                <a:solidFill>
                  <a:srgbClr val="FFFFFF"/>
                </a:solidFill>
                <a:latin typeface="+mj-lt"/>
                <a:ea typeface="+mj-ea"/>
                <a:cs typeface="+mj-cs"/>
              </a:rPr>
              <a:t>Conferences </a:t>
            </a:r>
          </a:p>
        </p:txBody>
      </p:sp>
      <p:sp>
        <p:nvSpPr>
          <p:cNvPr id="9" name="TextBox 8">
            <a:extLst>
              <a:ext uri="{FF2B5EF4-FFF2-40B4-BE49-F238E27FC236}">
                <a16:creationId xmlns:a16="http://schemas.microsoft.com/office/drawing/2014/main" id="{C32693E5-B759-14AD-FDBD-6CFC27237A92}"/>
              </a:ext>
            </a:extLst>
          </p:cNvPr>
          <p:cNvSpPr txBox="1"/>
          <p:nvPr/>
        </p:nvSpPr>
        <p:spPr>
          <a:xfrm>
            <a:off x="6095999" y="882315"/>
            <a:ext cx="5254754" cy="5294647"/>
          </a:xfrm>
          <a:prstGeom prst="rect">
            <a:avLst/>
          </a:prstGeom>
        </p:spPr>
        <p:txBody>
          <a:bodyPr vert="horz" lIns="91440" tIns="45720" rIns="91440" bIns="45720" rtlCol="0">
            <a:normAutofit/>
          </a:bodyPr>
          <a:lstStyle/>
          <a:p>
            <a:pPr>
              <a:lnSpc>
                <a:spcPct val="90000"/>
              </a:lnSpc>
              <a:spcAft>
                <a:spcPts val="600"/>
              </a:spcAft>
            </a:pPr>
            <a:r>
              <a:rPr lang="en-US" sz="2000" b="1" dirty="0"/>
              <a:t>Necessary Expenses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You may accept payment or reimbursement of “necessary expenses” for your “active participation” in your role as a public official or state employee.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“Necessary expenses” </a:t>
            </a:r>
          </a:p>
          <a:p>
            <a:pPr marL="285750" indent="-228600">
              <a:lnSpc>
                <a:spcPct val="90000"/>
              </a:lnSpc>
              <a:spcAft>
                <a:spcPts val="600"/>
              </a:spcAft>
              <a:buFont typeface="Arial" panose="020B0604020202020204" pitchFamily="34" charset="0"/>
              <a:buChar char="•"/>
            </a:pPr>
            <a:r>
              <a:rPr lang="en-US" sz="2000" dirty="0"/>
              <a:t>Travel (coach class) </a:t>
            </a:r>
          </a:p>
          <a:p>
            <a:pPr marL="285750" indent="-228600">
              <a:lnSpc>
                <a:spcPct val="90000"/>
              </a:lnSpc>
              <a:spcAft>
                <a:spcPts val="600"/>
              </a:spcAft>
              <a:buFont typeface="Arial" panose="020B0604020202020204" pitchFamily="34" charset="0"/>
              <a:buChar char="•"/>
            </a:pPr>
            <a:r>
              <a:rPr lang="en-US" sz="2000" dirty="0"/>
              <a:t>Lodging (standard room nights before, of and after event) </a:t>
            </a:r>
          </a:p>
          <a:p>
            <a:pPr marL="285750" indent="-228600">
              <a:lnSpc>
                <a:spcPct val="90000"/>
              </a:lnSpc>
              <a:spcAft>
                <a:spcPts val="600"/>
              </a:spcAft>
              <a:buFont typeface="Arial" panose="020B0604020202020204" pitchFamily="34" charset="0"/>
              <a:buChar char="•"/>
            </a:pPr>
            <a:r>
              <a:rPr lang="en-US" sz="2000" dirty="0"/>
              <a:t>Meals </a:t>
            </a:r>
          </a:p>
          <a:p>
            <a:pPr marL="285750" indent="-228600">
              <a:lnSpc>
                <a:spcPct val="90000"/>
              </a:lnSpc>
              <a:spcAft>
                <a:spcPts val="600"/>
              </a:spcAft>
              <a:buFont typeface="Arial" panose="020B0604020202020204" pitchFamily="34" charset="0"/>
              <a:buChar char="•"/>
            </a:pPr>
            <a:r>
              <a:rPr lang="en-US" sz="2000" dirty="0"/>
              <a:t>Conference or seminar registration fees </a:t>
            </a:r>
          </a:p>
          <a:p>
            <a:pPr marL="285750" indent="-228600">
              <a:lnSpc>
                <a:spcPct val="90000"/>
              </a:lnSpc>
              <a:spcAft>
                <a:spcPts val="600"/>
              </a:spcAft>
              <a:buFont typeface="Arial" panose="020B0604020202020204" pitchFamily="34" charset="0"/>
              <a:buChar char="•"/>
            </a:pPr>
            <a:r>
              <a:rPr lang="en-US" sz="2000" dirty="0"/>
              <a:t>“Necessary expenses” do not include recreation or entertainment costs. </a:t>
            </a:r>
          </a:p>
        </p:txBody>
      </p:sp>
      <p:sp>
        <p:nvSpPr>
          <p:cNvPr id="4" name="TextBox 3">
            <a:extLst>
              <a:ext uri="{FF2B5EF4-FFF2-40B4-BE49-F238E27FC236}">
                <a16:creationId xmlns:a16="http://schemas.microsoft.com/office/drawing/2014/main" id="{8169FFE3-4510-93EB-F5E8-57DEEF33967D}"/>
              </a:ext>
            </a:extLst>
          </p:cNvPr>
          <p:cNvSpPr txBox="1"/>
          <p:nvPr/>
        </p:nvSpPr>
        <p:spPr>
          <a:xfrm>
            <a:off x="1294646" y="1810693"/>
            <a:ext cx="9602708" cy="378565"/>
          </a:xfrm>
          <a:prstGeom prst="rect">
            <a:avLst/>
          </a:prstGeom>
          <a:noFill/>
        </p:spPr>
        <p:txBody>
          <a:bodyPr wrap="square" rtlCol="0">
            <a:spAutoFit/>
          </a:bodyPr>
          <a:lstStyle/>
          <a:p>
            <a:pPr marL="457200" marR="0">
              <a:lnSpc>
                <a:spcPct val="107000"/>
              </a:lnSpc>
              <a:spcBef>
                <a:spcPts val="0"/>
              </a:spcBef>
              <a:spcAft>
                <a:spcPts val="800"/>
              </a:spcAft>
            </a:pPr>
            <a:endParaRPr lang="en-US"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0025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841246" y="673770"/>
            <a:ext cx="4266463" cy="241448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kern="1200" dirty="0">
                <a:solidFill>
                  <a:srgbClr val="FFFFFF"/>
                </a:solidFill>
                <a:latin typeface="+mj-lt"/>
                <a:ea typeface="+mj-ea"/>
                <a:cs typeface="+mj-cs"/>
              </a:rPr>
              <a:t>Conferences </a:t>
            </a:r>
          </a:p>
        </p:txBody>
      </p:sp>
      <p:sp>
        <p:nvSpPr>
          <p:cNvPr id="9" name="TextBox 8">
            <a:extLst>
              <a:ext uri="{FF2B5EF4-FFF2-40B4-BE49-F238E27FC236}">
                <a16:creationId xmlns:a16="http://schemas.microsoft.com/office/drawing/2014/main" id="{C32693E5-B759-14AD-FDBD-6CFC27237A92}"/>
              </a:ext>
            </a:extLst>
          </p:cNvPr>
          <p:cNvSpPr txBox="1"/>
          <p:nvPr/>
        </p:nvSpPr>
        <p:spPr>
          <a:xfrm>
            <a:off x="6096000" y="781676"/>
            <a:ext cx="5254754" cy="529464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a:p>
            <a:pPr>
              <a:lnSpc>
                <a:spcPct val="90000"/>
              </a:lnSpc>
              <a:spcAft>
                <a:spcPts val="600"/>
              </a:spcAft>
            </a:pPr>
            <a:r>
              <a:rPr lang="en-US" sz="2200" dirty="0"/>
              <a:t>Necessary Expenses Reporting Requirement: If you receive payment or reimbursement of necessary expenses for lodging and/or out of state travel, you must file a form (ETH-NE) with the OSE within 30 days. </a:t>
            </a:r>
          </a:p>
        </p:txBody>
      </p:sp>
      <p:sp>
        <p:nvSpPr>
          <p:cNvPr id="4" name="TextBox 3">
            <a:extLst>
              <a:ext uri="{FF2B5EF4-FFF2-40B4-BE49-F238E27FC236}">
                <a16:creationId xmlns:a16="http://schemas.microsoft.com/office/drawing/2014/main" id="{8169FFE3-4510-93EB-F5E8-57DEEF33967D}"/>
              </a:ext>
            </a:extLst>
          </p:cNvPr>
          <p:cNvSpPr txBox="1"/>
          <p:nvPr/>
        </p:nvSpPr>
        <p:spPr>
          <a:xfrm>
            <a:off x="1294646" y="1810693"/>
            <a:ext cx="9602708" cy="378565"/>
          </a:xfrm>
          <a:prstGeom prst="rect">
            <a:avLst/>
          </a:prstGeom>
          <a:noFill/>
        </p:spPr>
        <p:txBody>
          <a:bodyPr wrap="square" rtlCol="0">
            <a:spAutoFit/>
          </a:bodyPr>
          <a:lstStyle/>
          <a:p>
            <a:pPr marL="457200" marR="0">
              <a:lnSpc>
                <a:spcPct val="107000"/>
              </a:lnSpc>
              <a:spcBef>
                <a:spcPts val="0"/>
              </a:spcBef>
              <a:spcAft>
                <a:spcPts val="800"/>
              </a:spcAft>
            </a:pPr>
            <a:endParaRPr lang="en-US"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1810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841246" y="673770"/>
            <a:ext cx="3644489" cy="241448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kern="1200">
                <a:solidFill>
                  <a:srgbClr val="FFFFFF"/>
                </a:solidFill>
                <a:latin typeface="+mj-lt"/>
                <a:ea typeface="+mj-ea"/>
                <a:cs typeface="+mj-cs"/>
              </a:rPr>
              <a:t>Conflicts of Interest  - Substantial </a:t>
            </a:r>
          </a:p>
        </p:txBody>
      </p:sp>
      <p:sp>
        <p:nvSpPr>
          <p:cNvPr id="9" name="TextBox 8">
            <a:extLst>
              <a:ext uri="{FF2B5EF4-FFF2-40B4-BE49-F238E27FC236}">
                <a16:creationId xmlns:a16="http://schemas.microsoft.com/office/drawing/2014/main" id="{C32693E5-B759-14AD-FDBD-6CFC27237A92}"/>
              </a:ext>
            </a:extLst>
          </p:cNvPr>
          <p:cNvSpPr txBox="1"/>
          <p:nvPr/>
        </p:nvSpPr>
        <p:spPr>
          <a:xfrm>
            <a:off x="6095999" y="882315"/>
            <a:ext cx="5254754" cy="5294647"/>
          </a:xfrm>
          <a:prstGeom prst="rect">
            <a:avLst/>
          </a:prstGeom>
        </p:spPr>
        <p:txBody>
          <a:bodyPr vert="horz" lIns="91440" tIns="45720" rIns="91440" bIns="45720" rtlCol="0">
            <a:normAutofit/>
          </a:bodyPr>
          <a:lstStyle/>
          <a:p>
            <a:pPr marL="457200" marR="0" indent="-228600">
              <a:lnSpc>
                <a:spcPct val="90000"/>
              </a:lnSpc>
              <a:spcBef>
                <a:spcPts val="0"/>
              </a:spcBef>
              <a:spcAft>
                <a:spcPts val="800"/>
              </a:spcAft>
              <a:buFont typeface="Arial" panose="020B0604020202020204" pitchFamily="34" charset="0"/>
              <a:buChar char="•"/>
            </a:pPr>
            <a:endParaRPr lang="en-US" sz="2200" dirty="0">
              <a:effectLst/>
            </a:endParaRPr>
          </a:p>
          <a:p>
            <a:pPr marL="457200" marR="0" indent="-228600">
              <a:lnSpc>
                <a:spcPct val="90000"/>
              </a:lnSpc>
              <a:spcBef>
                <a:spcPts val="0"/>
              </a:spcBef>
              <a:spcAft>
                <a:spcPts val="800"/>
              </a:spcAft>
              <a:buFont typeface="Arial" panose="020B0604020202020204" pitchFamily="34" charset="0"/>
              <a:buChar char="•"/>
            </a:pPr>
            <a:endParaRPr lang="en-US" sz="2200" dirty="0"/>
          </a:p>
          <a:p>
            <a:pPr marL="457200" marR="0" indent="-228600">
              <a:lnSpc>
                <a:spcPct val="90000"/>
              </a:lnSpc>
              <a:spcBef>
                <a:spcPts val="0"/>
              </a:spcBef>
              <a:spcAft>
                <a:spcPts val="800"/>
              </a:spcAft>
              <a:buFont typeface="Arial" panose="020B0604020202020204" pitchFamily="34" charset="0"/>
              <a:buChar char="•"/>
            </a:pPr>
            <a:endParaRPr lang="en-US" sz="2200" dirty="0">
              <a:effectLst/>
            </a:endParaRPr>
          </a:p>
          <a:p>
            <a:pPr marL="228600" marR="0">
              <a:lnSpc>
                <a:spcPct val="90000"/>
              </a:lnSpc>
              <a:spcBef>
                <a:spcPts val="0"/>
              </a:spcBef>
              <a:spcAft>
                <a:spcPts val="800"/>
              </a:spcAft>
            </a:pPr>
            <a:r>
              <a:rPr lang="en-US" sz="2200" dirty="0">
                <a:effectLst/>
              </a:rPr>
              <a:t>“substantial conflict… if he has reason to believe or expect that </a:t>
            </a:r>
            <a:r>
              <a:rPr lang="en-US" sz="2200" dirty="0">
                <a:effectLst/>
                <a:highlight>
                  <a:srgbClr val="FFFF00"/>
                </a:highlight>
              </a:rPr>
              <a:t>he, his spouse, a dependent child, or a business</a:t>
            </a:r>
            <a:r>
              <a:rPr lang="en-US" sz="2200" dirty="0">
                <a:effectLst/>
              </a:rPr>
              <a:t> with which he is associated will derive a </a:t>
            </a:r>
            <a:r>
              <a:rPr lang="en-US" sz="2200" dirty="0">
                <a:effectLst/>
                <a:highlight>
                  <a:srgbClr val="FFFF00"/>
                </a:highlight>
              </a:rPr>
              <a:t>direct</a:t>
            </a:r>
            <a:r>
              <a:rPr lang="en-US" sz="2200" dirty="0">
                <a:effectLst/>
              </a:rPr>
              <a:t> monetary gain or suffer a </a:t>
            </a:r>
            <a:r>
              <a:rPr lang="en-US" sz="2200" dirty="0">
                <a:effectLst/>
                <a:highlight>
                  <a:srgbClr val="FFFF00"/>
                </a:highlight>
              </a:rPr>
              <a:t>direct</a:t>
            </a:r>
            <a:r>
              <a:rPr lang="en-US" sz="2200" dirty="0">
                <a:effectLst/>
              </a:rPr>
              <a:t> monetary loss, as the case may be, by reason of his official activity.” </a:t>
            </a:r>
          </a:p>
        </p:txBody>
      </p:sp>
      <p:sp>
        <p:nvSpPr>
          <p:cNvPr id="4" name="TextBox 3">
            <a:extLst>
              <a:ext uri="{FF2B5EF4-FFF2-40B4-BE49-F238E27FC236}">
                <a16:creationId xmlns:a16="http://schemas.microsoft.com/office/drawing/2014/main" id="{8169FFE3-4510-93EB-F5E8-57DEEF33967D}"/>
              </a:ext>
            </a:extLst>
          </p:cNvPr>
          <p:cNvSpPr txBox="1"/>
          <p:nvPr/>
        </p:nvSpPr>
        <p:spPr>
          <a:xfrm>
            <a:off x="1294646" y="1810693"/>
            <a:ext cx="9602708" cy="378565"/>
          </a:xfrm>
          <a:prstGeom prst="rect">
            <a:avLst/>
          </a:prstGeom>
          <a:noFill/>
        </p:spPr>
        <p:txBody>
          <a:bodyPr wrap="square" rtlCol="0">
            <a:spAutoFit/>
          </a:bodyPr>
          <a:lstStyle/>
          <a:p>
            <a:pPr marL="457200" marR="0">
              <a:lnSpc>
                <a:spcPct val="107000"/>
              </a:lnSpc>
              <a:spcBef>
                <a:spcPts val="0"/>
              </a:spcBef>
              <a:spcAft>
                <a:spcPts val="800"/>
              </a:spcAft>
            </a:pPr>
            <a:endParaRPr lang="en-US" sz="1800" dirty="0">
              <a:effectLs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AA56E4D-FF8A-F62D-908F-82E0936D4ECC}"/>
              </a:ext>
            </a:extLst>
          </p:cNvPr>
          <p:cNvSpPr txBox="1"/>
          <p:nvPr/>
        </p:nvSpPr>
        <p:spPr>
          <a:xfrm>
            <a:off x="3974471" y="5350598"/>
            <a:ext cx="4481466" cy="378565"/>
          </a:xfrm>
          <a:prstGeom prst="rect">
            <a:avLst/>
          </a:prstGeom>
          <a:noFill/>
        </p:spPr>
        <p:txBody>
          <a:bodyPr wrap="square" rtlCol="0">
            <a:spAutoFit/>
          </a:bodyPr>
          <a:lstStyle/>
          <a:p>
            <a:r>
              <a:rPr lang="en-US" dirty="0"/>
              <a:t>Recusal + Written Statement</a:t>
            </a:r>
          </a:p>
        </p:txBody>
      </p:sp>
    </p:spTree>
    <p:extLst>
      <p:ext uri="{BB962C8B-B14F-4D97-AF65-F5344CB8AC3E}">
        <p14:creationId xmlns:p14="http://schemas.microsoft.com/office/powerpoint/2010/main" val="1916067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841246" y="673770"/>
            <a:ext cx="3644489" cy="241448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kern="1200" dirty="0">
                <a:solidFill>
                  <a:srgbClr val="FFFFFF"/>
                </a:solidFill>
                <a:latin typeface="+mj-lt"/>
                <a:ea typeface="+mj-ea"/>
                <a:cs typeface="+mj-cs"/>
              </a:rPr>
              <a:t>Conflicts of Interest  - Potential </a:t>
            </a:r>
          </a:p>
        </p:txBody>
      </p:sp>
      <p:sp>
        <p:nvSpPr>
          <p:cNvPr id="9" name="TextBox 8">
            <a:extLst>
              <a:ext uri="{FF2B5EF4-FFF2-40B4-BE49-F238E27FC236}">
                <a16:creationId xmlns:a16="http://schemas.microsoft.com/office/drawing/2014/main" id="{C32693E5-B759-14AD-FDBD-6CFC27237A92}"/>
              </a:ext>
            </a:extLst>
          </p:cNvPr>
          <p:cNvSpPr txBox="1"/>
          <p:nvPr/>
        </p:nvSpPr>
        <p:spPr>
          <a:xfrm>
            <a:off x="6095999" y="882315"/>
            <a:ext cx="5254754" cy="5294647"/>
          </a:xfrm>
          <a:prstGeom prst="rect">
            <a:avLst/>
          </a:prstGeom>
        </p:spPr>
        <p:txBody>
          <a:bodyPr vert="horz" lIns="91440" tIns="45720" rIns="91440" bIns="45720" rtlCol="0">
            <a:normAutofit fontScale="92500"/>
          </a:bodyPr>
          <a:lstStyle/>
          <a:p>
            <a:pPr marL="457200" marR="0">
              <a:lnSpc>
                <a:spcPct val="107000"/>
              </a:lnSpc>
              <a:spcBef>
                <a:spcPts val="0"/>
              </a:spcBef>
              <a:spcAft>
                <a:spcPts val="800"/>
              </a:spcAft>
            </a:pPr>
            <a:r>
              <a:rPr lang="en-US" sz="2400" dirty="0">
                <a:effectLst/>
                <a:ea typeface="Calibri" panose="020F0502020204030204" pitchFamily="34" charset="0"/>
              </a:rPr>
              <a:t>“Any public official or state employee, other than an elected state official, who, in the discharge of such official's or employee's official duties, would be required to take an action that would affect a financial interest of </a:t>
            </a:r>
            <a:r>
              <a:rPr lang="en-US" sz="2400" dirty="0">
                <a:effectLst/>
                <a:highlight>
                  <a:srgbClr val="FFFF00"/>
                </a:highlight>
                <a:ea typeface="Calibri" panose="020F0502020204030204" pitchFamily="34" charset="0"/>
              </a:rPr>
              <a:t>such official or employee, such official's or employee's spouse, parent, brother, sister, child or the spouse of a child or a business with which such official or employee is associated</a:t>
            </a:r>
            <a:r>
              <a:rPr lang="en-US" sz="2400" dirty="0">
                <a:effectLst/>
                <a:ea typeface="Calibri" panose="020F0502020204030204" pitchFamily="34" charset="0"/>
              </a:rPr>
              <a:t>, other than an interest of a de minimis nature… has a potential conflict of interest.”</a:t>
            </a:r>
            <a:endParaRPr lang="en-US" sz="24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169FFE3-4510-93EB-F5E8-57DEEF33967D}"/>
              </a:ext>
            </a:extLst>
          </p:cNvPr>
          <p:cNvSpPr txBox="1"/>
          <p:nvPr/>
        </p:nvSpPr>
        <p:spPr>
          <a:xfrm>
            <a:off x="1294646" y="1810693"/>
            <a:ext cx="9602708" cy="378565"/>
          </a:xfrm>
          <a:prstGeom prst="rect">
            <a:avLst/>
          </a:prstGeom>
          <a:noFill/>
        </p:spPr>
        <p:txBody>
          <a:bodyPr wrap="square" rtlCol="0">
            <a:spAutoFit/>
          </a:bodyPr>
          <a:lstStyle/>
          <a:p>
            <a:pPr marL="457200" marR="0">
              <a:lnSpc>
                <a:spcPct val="107000"/>
              </a:lnSpc>
              <a:spcBef>
                <a:spcPts val="0"/>
              </a:spcBef>
              <a:spcAft>
                <a:spcPts val="800"/>
              </a:spcAft>
            </a:pPr>
            <a:endParaRPr lang="en-US" sz="1800" dirty="0">
              <a:effectLs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935ECCA-65FE-A075-616C-67CEC98B4D8D}"/>
              </a:ext>
            </a:extLst>
          </p:cNvPr>
          <p:cNvSpPr txBox="1"/>
          <p:nvPr/>
        </p:nvSpPr>
        <p:spPr>
          <a:xfrm>
            <a:off x="2806574" y="5805665"/>
            <a:ext cx="4481466" cy="378565"/>
          </a:xfrm>
          <a:prstGeom prst="rect">
            <a:avLst/>
          </a:prstGeom>
          <a:noFill/>
        </p:spPr>
        <p:txBody>
          <a:bodyPr wrap="square" rtlCol="0">
            <a:spAutoFit/>
          </a:bodyPr>
          <a:lstStyle/>
          <a:p>
            <a:r>
              <a:rPr lang="en-US" dirty="0"/>
              <a:t>Recusal + Written Statement</a:t>
            </a:r>
          </a:p>
        </p:txBody>
      </p:sp>
    </p:spTree>
    <p:extLst>
      <p:ext uri="{BB962C8B-B14F-4D97-AF65-F5344CB8AC3E}">
        <p14:creationId xmlns:p14="http://schemas.microsoft.com/office/powerpoint/2010/main" val="977628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841246" y="673770"/>
            <a:ext cx="3644489" cy="241448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kern="1200" dirty="0">
                <a:solidFill>
                  <a:srgbClr val="FFFFFF"/>
                </a:solidFill>
                <a:latin typeface="+mj-lt"/>
                <a:ea typeface="+mj-ea"/>
                <a:cs typeface="+mj-cs"/>
              </a:rPr>
              <a:t>Conflicts of Interest</a:t>
            </a:r>
          </a:p>
        </p:txBody>
      </p:sp>
      <p:sp>
        <p:nvSpPr>
          <p:cNvPr id="9" name="TextBox 8">
            <a:extLst>
              <a:ext uri="{FF2B5EF4-FFF2-40B4-BE49-F238E27FC236}">
                <a16:creationId xmlns:a16="http://schemas.microsoft.com/office/drawing/2014/main" id="{C32693E5-B759-14AD-FDBD-6CFC27237A92}"/>
              </a:ext>
            </a:extLst>
          </p:cNvPr>
          <p:cNvSpPr txBox="1"/>
          <p:nvPr/>
        </p:nvSpPr>
        <p:spPr>
          <a:xfrm>
            <a:off x="6095999" y="882315"/>
            <a:ext cx="5254754" cy="5294647"/>
          </a:xfrm>
          <a:prstGeom prst="rect">
            <a:avLst/>
          </a:prstGeom>
        </p:spPr>
        <p:txBody>
          <a:bodyPr vert="horz" lIns="91440" tIns="45720" rIns="91440" bIns="45720" rtlCol="0">
            <a:normAutofit/>
          </a:bodyPr>
          <a:lstStyle/>
          <a:p>
            <a:pPr marL="457200" marR="0">
              <a:lnSpc>
                <a:spcPct val="107000"/>
              </a:lnSpc>
              <a:spcBef>
                <a:spcPts val="0"/>
              </a:spcBef>
              <a:spcAft>
                <a:spcPts val="800"/>
              </a:spcAft>
            </a:pPr>
            <a:endParaRPr lang="en-US" sz="24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169FFE3-4510-93EB-F5E8-57DEEF33967D}"/>
              </a:ext>
            </a:extLst>
          </p:cNvPr>
          <p:cNvSpPr txBox="1"/>
          <p:nvPr/>
        </p:nvSpPr>
        <p:spPr>
          <a:xfrm>
            <a:off x="1294646" y="1810693"/>
            <a:ext cx="9602708" cy="378565"/>
          </a:xfrm>
          <a:prstGeom prst="rect">
            <a:avLst/>
          </a:prstGeom>
          <a:noFill/>
        </p:spPr>
        <p:txBody>
          <a:bodyPr wrap="square" rtlCol="0">
            <a:spAutoFit/>
          </a:bodyPr>
          <a:lstStyle/>
          <a:p>
            <a:pPr marL="457200" marR="0">
              <a:lnSpc>
                <a:spcPct val="107000"/>
              </a:lnSpc>
              <a:spcBef>
                <a:spcPts val="0"/>
              </a:spcBef>
              <a:spcAft>
                <a:spcPts val="800"/>
              </a:spcAft>
            </a:pPr>
            <a:endParaRPr lang="en-US" sz="1800" dirty="0">
              <a:effectLst/>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5FB0929-493E-78F6-3E03-D8909B4D5DBC}"/>
                  </a:ext>
                </a:extLst>
              </p14:cNvPr>
              <p14:cNvContentPartPr/>
              <p14:nvPr/>
            </p14:nvContentPartPr>
            <p14:xfrm>
              <a:off x="4734503" y="2489265"/>
              <a:ext cx="3655800" cy="91440"/>
            </p14:xfrm>
          </p:contentPart>
        </mc:Choice>
        <mc:Fallback xmlns="">
          <p:pic>
            <p:nvPicPr>
              <p:cNvPr id="2" name="Ink 1">
                <a:extLst>
                  <a:ext uri="{FF2B5EF4-FFF2-40B4-BE49-F238E27FC236}">
                    <a16:creationId xmlns:a16="http://schemas.microsoft.com/office/drawing/2014/main" id="{45FB0929-493E-78F6-3E03-D8909B4D5DBC}"/>
                  </a:ext>
                </a:extLst>
              </p:cNvPr>
              <p:cNvPicPr/>
              <p:nvPr/>
            </p:nvPicPr>
            <p:blipFill>
              <a:blip r:embed="rId4"/>
              <a:stretch>
                <a:fillRect/>
              </a:stretch>
            </p:blipFill>
            <p:spPr>
              <a:xfrm>
                <a:off x="4680863" y="2381265"/>
                <a:ext cx="3763440" cy="307080"/>
              </a:xfrm>
              <a:prstGeom prst="rect">
                <a:avLst/>
              </a:prstGeom>
            </p:spPr>
          </p:pic>
        </mc:Fallback>
      </mc:AlternateContent>
      <p:pic>
        <p:nvPicPr>
          <p:cNvPr id="7" name="Picture 6" descr="A document with text and a blue and white logo&#10;&#10;Description automatically generated">
            <a:extLst>
              <a:ext uri="{FF2B5EF4-FFF2-40B4-BE49-F238E27FC236}">
                <a16:creationId xmlns:a16="http://schemas.microsoft.com/office/drawing/2014/main" id="{D69D4632-696E-A508-38E4-226DA228D3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7175" y="673770"/>
            <a:ext cx="5914851" cy="5165421"/>
          </a:xfrm>
          <a:prstGeom prst="rect">
            <a:avLst/>
          </a:prstGeom>
        </p:spPr>
      </p:pic>
    </p:spTree>
    <p:extLst>
      <p:ext uri="{BB962C8B-B14F-4D97-AF65-F5344CB8AC3E}">
        <p14:creationId xmlns:p14="http://schemas.microsoft.com/office/powerpoint/2010/main" val="1492143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Outside employment </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C32693E5-B759-14AD-FDBD-6CFC27237A92}"/>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i="0" u="none" strike="noStrike" dirty="0">
                <a:effectLst/>
              </a:rPr>
              <a:t>Must not impair your independence of judgment</a:t>
            </a:r>
            <a:br>
              <a:rPr lang="en-US" dirty="0">
                <a:effectLst/>
              </a:rPr>
            </a:br>
            <a:endParaRPr lang="en-US" dirty="0">
              <a:effectLst/>
            </a:endParaRPr>
          </a:p>
          <a:p>
            <a:pPr indent="-228600">
              <a:lnSpc>
                <a:spcPct val="90000"/>
              </a:lnSpc>
              <a:spcAft>
                <a:spcPts val="600"/>
              </a:spcAft>
              <a:buFont typeface="Arial" panose="020B0604020202020204" pitchFamily="34" charset="0"/>
              <a:buChar char="•"/>
            </a:pPr>
            <a:r>
              <a:rPr lang="en-US" i="0" u="none" strike="noStrike" dirty="0">
                <a:effectLst/>
              </a:rPr>
              <a:t>May not lead to the disclosure of confidential information</a:t>
            </a:r>
            <a:br>
              <a:rPr lang="en-US" dirty="0">
                <a:effectLst/>
              </a:rPr>
            </a:br>
            <a:endParaRPr lang="en-US" dirty="0">
              <a:effectLst/>
            </a:endParaRPr>
          </a:p>
          <a:p>
            <a:pPr indent="-228600">
              <a:lnSpc>
                <a:spcPct val="90000"/>
              </a:lnSpc>
              <a:spcAft>
                <a:spcPts val="600"/>
              </a:spcAft>
              <a:buFont typeface="Arial" panose="020B0604020202020204" pitchFamily="34" charset="0"/>
              <a:buChar char="•"/>
            </a:pPr>
            <a:r>
              <a:rPr lang="en-US" i="0" u="none" strike="noStrike" dirty="0">
                <a:effectLst/>
              </a:rPr>
              <a:t>May not lead to a use of state position for the benefit of the outside employer</a:t>
            </a:r>
          </a:p>
          <a:p>
            <a:pPr indent="-228600">
              <a:lnSpc>
                <a:spcPct val="90000"/>
              </a:lnSpc>
              <a:spcAft>
                <a:spcPts val="600"/>
              </a:spcAft>
              <a:buFont typeface="Arial" panose="020B0604020202020204" pitchFamily="34" charset="0"/>
              <a:buChar char="•"/>
            </a:pPr>
            <a:endParaRPr lang="en-US" cap="all" dirty="0"/>
          </a:p>
          <a:p>
            <a:pPr indent="-228600">
              <a:lnSpc>
                <a:spcPct val="90000"/>
              </a:lnSpc>
              <a:spcAft>
                <a:spcPts val="600"/>
              </a:spcAft>
              <a:buFont typeface="Arial" panose="020B0604020202020204" pitchFamily="34" charset="0"/>
              <a:buChar char="•"/>
            </a:pPr>
            <a:endParaRPr lang="en-US" cap="all" dirty="0">
              <a:effectLst/>
            </a:endParaRPr>
          </a:p>
          <a:p>
            <a:pPr indent="-228600">
              <a:lnSpc>
                <a:spcPct val="90000"/>
              </a:lnSpc>
              <a:spcAft>
                <a:spcPts val="600"/>
              </a:spcAft>
              <a:buFont typeface="Arial" panose="020B0604020202020204" pitchFamily="34" charset="0"/>
              <a:buChar char="•"/>
            </a:pPr>
            <a:endParaRPr lang="en-US" cap="all" dirty="0"/>
          </a:p>
          <a:p>
            <a:pPr indent="-228600">
              <a:lnSpc>
                <a:spcPct val="90000"/>
              </a:lnSpc>
              <a:spcAft>
                <a:spcPts val="600"/>
              </a:spcAft>
              <a:buFont typeface="Arial" panose="020B0604020202020204" pitchFamily="34" charset="0"/>
              <a:buChar char="•"/>
            </a:pPr>
            <a:r>
              <a:rPr lang="en-US" cap="all" dirty="0">
                <a:effectLst/>
                <a:highlight>
                  <a:srgbClr val="FFFF00"/>
                </a:highlight>
              </a:rPr>
              <a:t>Note about teleworking</a:t>
            </a:r>
            <a:br>
              <a:rPr lang="en-US" cap="all" dirty="0">
                <a:effectLst/>
              </a:rPr>
            </a:br>
            <a:endParaRPr lang="en-US" dirty="0">
              <a:effectLst/>
            </a:endParaRPr>
          </a:p>
        </p:txBody>
      </p:sp>
      <p:sp>
        <p:nvSpPr>
          <p:cNvPr id="4" name="TextBox 3">
            <a:extLst>
              <a:ext uri="{FF2B5EF4-FFF2-40B4-BE49-F238E27FC236}">
                <a16:creationId xmlns:a16="http://schemas.microsoft.com/office/drawing/2014/main" id="{8169FFE3-4510-93EB-F5E8-57DEEF33967D}"/>
              </a:ext>
            </a:extLst>
          </p:cNvPr>
          <p:cNvSpPr txBox="1"/>
          <p:nvPr/>
        </p:nvSpPr>
        <p:spPr>
          <a:xfrm>
            <a:off x="1294646" y="1810693"/>
            <a:ext cx="9602708" cy="378565"/>
          </a:xfrm>
          <a:prstGeom prst="rect">
            <a:avLst/>
          </a:prstGeom>
          <a:noFill/>
        </p:spPr>
        <p:txBody>
          <a:bodyPr wrap="square" rtlCol="0">
            <a:spAutoFit/>
          </a:bodyPr>
          <a:lstStyle/>
          <a:p>
            <a:pPr marL="457200" marR="0">
              <a:lnSpc>
                <a:spcPct val="107000"/>
              </a:lnSpc>
              <a:spcBef>
                <a:spcPts val="0"/>
              </a:spcBef>
              <a:spcAft>
                <a:spcPts val="800"/>
              </a:spcAft>
            </a:pPr>
            <a:endParaRPr lang="en-US"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9877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A2675A-E823-7CDA-A3E3-7B3EE25496BC}"/>
              </a:ext>
            </a:extLst>
          </p:cNvPr>
          <p:cNvSpPr txBox="1"/>
          <p:nvPr/>
        </p:nvSpPr>
        <p:spPr>
          <a:xfrm>
            <a:off x="1213164" y="959667"/>
            <a:ext cx="9008198" cy="461665"/>
          </a:xfrm>
          <a:prstGeom prst="rect">
            <a:avLst/>
          </a:prstGeom>
          <a:noFill/>
        </p:spPr>
        <p:txBody>
          <a:bodyPr wrap="square" rtlCol="0">
            <a:spAutoFit/>
          </a:bodyPr>
          <a:lstStyle/>
          <a:p>
            <a:r>
              <a:rPr lang="en-US" sz="2400" b="1"/>
              <a:t>Outside employment </a:t>
            </a:r>
            <a:endParaRPr lang="en-US" sz="2400" b="1" dirty="0"/>
          </a:p>
        </p:txBody>
      </p:sp>
      <p:sp>
        <p:nvSpPr>
          <p:cNvPr id="4" name="TextBox 3">
            <a:extLst>
              <a:ext uri="{FF2B5EF4-FFF2-40B4-BE49-F238E27FC236}">
                <a16:creationId xmlns:a16="http://schemas.microsoft.com/office/drawing/2014/main" id="{8169FFE3-4510-93EB-F5E8-57DEEF33967D}"/>
              </a:ext>
            </a:extLst>
          </p:cNvPr>
          <p:cNvSpPr txBox="1"/>
          <p:nvPr/>
        </p:nvSpPr>
        <p:spPr>
          <a:xfrm>
            <a:off x="1294646" y="1810693"/>
            <a:ext cx="9602708" cy="378565"/>
          </a:xfrm>
          <a:prstGeom prst="rect">
            <a:avLst/>
          </a:prstGeom>
          <a:noFill/>
        </p:spPr>
        <p:txBody>
          <a:bodyPr wrap="square" rtlCol="0">
            <a:spAutoFit/>
          </a:bodyPr>
          <a:lstStyle/>
          <a:p>
            <a:pPr marL="457200" marR="0">
              <a:lnSpc>
                <a:spcPct val="107000"/>
              </a:lnSpc>
              <a:spcBef>
                <a:spcPts val="0"/>
              </a:spcBef>
              <a:spcAft>
                <a:spcPts val="800"/>
              </a:spcAft>
            </a:pPr>
            <a:endParaRPr lang="en-US" sz="1800" dirty="0">
              <a:effectLst/>
              <a:ea typeface="Calibri" panose="020F0502020204030204" pitchFamily="34" charset="0"/>
              <a:cs typeface="Times New Roman" panose="02020603050405020304" pitchFamily="18" charset="0"/>
            </a:endParaRPr>
          </a:p>
        </p:txBody>
      </p:sp>
      <p:pic>
        <p:nvPicPr>
          <p:cNvPr id="5" name="Picture 4" descr="A white building with towers and a black text&#10;&#10;Description automatically generated">
            <a:extLst>
              <a:ext uri="{FF2B5EF4-FFF2-40B4-BE49-F238E27FC236}">
                <a16:creationId xmlns:a16="http://schemas.microsoft.com/office/drawing/2014/main" id="{1C87EE29-E431-6EBD-5101-671BDC105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918" y="1553603"/>
            <a:ext cx="9864436" cy="4957479"/>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F5FC359D-FBFA-B34F-08BF-0DA1877C9A27}"/>
                  </a:ext>
                </a:extLst>
              </p14:cNvPr>
              <p14:cNvContentPartPr/>
              <p14:nvPr/>
            </p14:nvContentPartPr>
            <p14:xfrm>
              <a:off x="1031903" y="5142105"/>
              <a:ext cx="715680" cy="20520"/>
            </p14:xfrm>
          </p:contentPart>
        </mc:Choice>
        <mc:Fallback xmlns="">
          <p:pic>
            <p:nvPicPr>
              <p:cNvPr id="10" name="Ink 9">
                <a:extLst>
                  <a:ext uri="{FF2B5EF4-FFF2-40B4-BE49-F238E27FC236}">
                    <a16:creationId xmlns:a16="http://schemas.microsoft.com/office/drawing/2014/main" id="{F5FC359D-FBFA-B34F-08BF-0DA1877C9A27}"/>
                  </a:ext>
                </a:extLst>
              </p:cNvPr>
              <p:cNvPicPr/>
              <p:nvPr/>
            </p:nvPicPr>
            <p:blipFill>
              <a:blip r:embed="rId4"/>
              <a:stretch>
                <a:fillRect/>
              </a:stretch>
            </p:blipFill>
            <p:spPr>
              <a:xfrm>
                <a:off x="995921" y="5106726"/>
                <a:ext cx="787284" cy="9092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E1E301AE-6447-452A-42EB-0270F2066354}"/>
                  </a:ext>
                </a:extLst>
              </p14:cNvPr>
              <p14:cNvContentPartPr/>
              <p14:nvPr/>
            </p14:nvContentPartPr>
            <p14:xfrm>
              <a:off x="1085903" y="5800905"/>
              <a:ext cx="326520" cy="20520"/>
            </p14:xfrm>
          </p:contentPart>
        </mc:Choice>
        <mc:Fallback xmlns="">
          <p:pic>
            <p:nvPicPr>
              <p:cNvPr id="11" name="Ink 10">
                <a:extLst>
                  <a:ext uri="{FF2B5EF4-FFF2-40B4-BE49-F238E27FC236}">
                    <a16:creationId xmlns:a16="http://schemas.microsoft.com/office/drawing/2014/main" id="{E1E301AE-6447-452A-42EB-0270F2066354}"/>
                  </a:ext>
                </a:extLst>
              </p:cNvPr>
              <p:cNvPicPr/>
              <p:nvPr/>
            </p:nvPicPr>
            <p:blipFill>
              <a:blip r:embed="rId6"/>
              <a:stretch>
                <a:fillRect/>
              </a:stretch>
            </p:blipFill>
            <p:spPr>
              <a:xfrm>
                <a:off x="1049903" y="5764905"/>
                <a:ext cx="398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A4FDAD83-DCDF-A2C7-795A-7E79CC25ED35}"/>
                  </a:ext>
                </a:extLst>
              </p14:cNvPr>
              <p14:cNvContentPartPr/>
              <p14:nvPr/>
            </p14:nvContentPartPr>
            <p14:xfrm>
              <a:off x="7305623" y="6037425"/>
              <a:ext cx="278280" cy="38520"/>
            </p14:xfrm>
          </p:contentPart>
        </mc:Choice>
        <mc:Fallback xmlns="">
          <p:pic>
            <p:nvPicPr>
              <p:cNvPr id="12" name="Ink 11">
                <a:extLst>
                  <a:ext uri="{FF2B5EF4-FFF2-40B4-BE49-F238E27FC236}">
                    <a16:creationId xmlns:a16="http://schemas.microsoft.com/office/drawing/2014/main" id="{A4FDAD83-DCDF-A2C7-795A-7E79CC25ED35}"/>
                  </a:ext>
                </a:extLst>
              </p:cNvPr>
              <p:cNvPicPr/>
              <p:nvPr/>
            </p:nvPicPr>
            <p:blipFill>
              <a:blip r:embed="rId8"/>
              <a:stretch>
                <a:fillRect/>
              </a:stretch>
            </p:blipFill>
            <p:spPr>
              <a:xfrm>
                <a:off x="7269576" y="6001085"/>
                <a:ext cx="350013" cy="11083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DE4F6B7C-0960-C6FD-07A3-C624294BA8F5}"/>
                  </a:ext>
                </a:extLst>
              </p14:cNvPr>
              <p14:cNvContentPartPr/>
              <p14:nvPr/>
            </p14:nvContentPartPr>
            <p14:xfrm>
              <a:off x="3657023" y="6047145"/>
              <a:ext cx="3530160" cy="73440"/>
            </p14:xfrm>
          </p:contentPart>
        </mc:Choice>
        <mc:Fallback xmlns="">
          <p:pic>
            <p:nvPicPr>
              <p:cNvPr id="2" name="Ink 1">
                <a:extLst>
                  <a:ext uri="{FF2B5EF4-FFF2-40B4-BE49-F238E27FC236}">
                    <a16:creationId xmlns:a16="http://schemas.microsoft.com/office/drawing/2014/main" id="{DE4F6B7C-0960-C6FD-07A3-C624294BA8F5}"/>
                  </a:ext>
                </a:extLst>
              </p:cNvPr>
              <p:cNvPicPr/>
              <p:nvPr/>
            </p:nvPicPr>
            <p:blipFill>
              <a:blip r:embed="rId10"/>
              <a:stretch>
                <a:fillRect/>
              </a:stretch>
            </p:blipFill>
            <p:spPr>
              <a:xfrm>
                <a:off x="3603383" y="5939145"/>
                <a:ext cx="36378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9C0C6055-AC87-8E5B-1C83-F4AE2B335DA1}"/>
                  </a:ext>
                </a:extLst>
              </p14:cNvPr>
              <p14:cNvContentPartPr/>
              <p14:nvPr/>
            </p14:nvContentPartPr>
            <p14:xfrm>
              <a:off x="7758503" y="6083145"/>
              <a:ext cx="2752920" cy="19080"/>
            </p14:xfrm>
          </p:contentPart>
        </mc:Choice>
        <mc:Fallback xmlns="">
          <p:pic>
            <p:nvPicPr>
              <p:cNvPr id="6" name="Ink 5">
                <a:extLst>
                  <a:ext uri="{FF2B5EF4-FFF2-40B4-BE49-F238E27FC236}">
                    <a16:creationId xmlns:a16="http://schemas.microsoft.com/office/drawing/2014/main" id="{9C0C6055-AC87-8E5B-1C83-F4AE2B335DA1}"/>
                  </a:ext>
                </a:extLst>
              </p:cNvPr>
              <p:cNvPicPr/>
              <p:nvPr/>
            </p:nvPicPr>
            <p:blipFill>
              <a:blip r:embed="rId12"/>
              <a:stretch>
                <a:fillRect/>
              </a:stretch>
            </p:blipFill>
            <p:spPr>
              <a:xfrm>
                <a:off x="7704503" y="5975505"/>
                <a:ext cx="28605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CB614D96-1E6D-3EBC-8469-F26BE0B425C4}"/>
                  </a:ext>
                </a:extLst>
              </p14:cNvPr>
              <p14:cNvContentPartPr/>
              <p14:nvPr/>
            </p14:nvContentPartPr>
            <p14:xfrm>
              <a:off x="1067903" y="6354225"/>
              <a:ext cx="1855440" cy="10800"/>
            </p14:xfrm>
          </p:contentPart>
        </mc:Choice>
        <mc:Fallback xmlns="">
          <p:pic>
            <p:nvPicPr>
              <p:cNvPr id="7" name="Ink 6">
                <a:extLst>
                  <a:ext uri="{FF2B5EF4-FFF2-40B4-BE49-F238E27FC236}">
                    <a16:creationId xmlns:a16="http://schemas.microsoft.com/office/drawing/2014/main" id="{CB614D96-1E6D-3EBC-8469-F26BE0B425C4}"/>
                  </a:ext>
                </a:extLst>
              </p:cNvPr>
              <p:cNvPicPr/>
              <p:nvPr/>
            </p:nvPicPr>
            <p:blipFill>
              <a:blip r:embed="rId14"/>
              <a:stretch>
                <a:fillRect/>
              </a:stretch>
            </p:blipFill>
            <p:spPr>
              <a:xfrm>
                <a:off x="1013903" y="6246585"/>
                <a:ext cx="19630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72F8285F-2C7A-9517-6FD1-581C1207DCF9}"/>
                  </a:ext>
                </a:extLst>
              </p14:cNvPr>
              <p14:cNvContentPartPr/>
              <p14:nvPr/>
            </p14:nvContentPartPr>
            <p14:xfrm>
              <a:off x="7188099" y="4462785"/>
              <a:ext cx="1627560" cy="82440"/>
            </p14:xfrm>
          </p:contentPart>
        </mc:Choice>
        <mc:Fallback xmlns="">
          <p:pic>
            <p:nvPicPr>
              <p:cNvPr id="8" name="Ink 7">
                <a:extLst>
                  <a:ext uri="{FF2B5EF4-FFF2-40B4-BE49-F238E27FC236}">
                    <a16:creationId xmlns:a16="http://schemas.microsoft.com/office/drawing/2014/main" id="{72F8285F-2C7A-9517-6FD1-581C1207DCF9}"/>
                  </a:ext>
                </a:extLst>
              </p:cNvPr>
              <p:cNvPicPr/>
              <p:nvPr/>
            </p:nvPicPr>
            <p:blipFill>
              <a:blip r:embed="rId16"/>
              <a:stretch>
                <a:fillRect/>
              </a:stretch>
            </p:blipFill>
            <p:spPr>
              <a:xfrm>
                <a:off x="7134099" y="4354785"/>
                <a:ext cx="173520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id="{B3CC6679-57C0-DF14-AA3F-7E02E5998097}"/>
                  </a:ext>
                </a:extLst>
              </p14:cNvPr>
              <p14:cNvContentPartPr/>
              <p14:nvPr/>
            </p14:nvContentPartPr>
            <p14:xfrm>
              <a:off x="8881179" y="4480425"/>
              <a:ext cx="1519920" cy="29160"/>
            </p14:xfrm>
          </p:contentPart>
        </mc:Choice>
        <mc:Fallback xmlns="">
          <p:pic>
            <p:nvPicPr>
              <p:cNvPr id="9" name="Ink 8">
                <a:extLst>
                  <a:ext uri="{FF2B5EF4-FFF2-40B4-BE49-F238E27FC236}">
                    <a16:creationId xmlns:a16="http://schemas.microsoft.com/office/drawing/2014/main" id="{B3CC6679-57C0-DF14-AA3F-7E02E5998097}"/>
                  </a:ext>
                </a:extLst>
              </p:cNvPr>
              <p:cNvPicPr/>
              <p:nvPr/>
            </p:nvPicPr>
            <p:blipFill>
              <a:blip r:embed="rId18"/>
              <a:stretch>
                <a:fillRect/>
              </a:stretch>
            </p:blipFill>
            <p:spPr>
              <a:xfrm>
                <a:off x="8827539" y="4372785"/>
                <a:ext cx="16275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68851AB9-0A5E-03EF-40C8-C7546AC03D9B}"/>
                  </a:ext>
                </a:extLst>
              </p14:cNvPr>
              <p14:cNvContentPartPr/>
              <p14:nvPr/>
            </p14:nvContentPartPr>
            <p14:xfrm>
              <a:off x="1095099" y="4716225"/>
              <a:ext cx="3390840" cy="65160"/>
            </p14:xfrm>
          </p:contentPart>
        </mc:Choice>
        <mc:Fallback xmlns="">
          <p:pic>
            <p:nvPicPr>
              <p:cNvPr id="13" name="Ink 12">
                <a:extLst>
                  <a:ext uri="{FF2B5EF4-FFF2-40B4-BE49-F238E27FC236}">
                    <a16:creationId xmlns:a16="http://schemas.microsoft.com/office/drawing/2014/main" id="{68851AB9-0A5E-03EF-40C8-C7546AC03D9B}"/>
                  </a:ext>
                </a:extLst>
              </p:cNvPr>
              <p:cNvPicPr/>
              <p:nvPr/>
            </p:nvPicPr>
            <p:blipFill>
              <a:blip r:embed="rId20"/>
              <a:stretch>
                <a:fillRect/>
              </a:stretch>
            </p:blipFill>
            <p:spPr>
              <a:xfrm>
                <a:off x="1041099" y="4608585"/>
                <a:ext cx="3498480" cy="280800"/>
              </a:xfrm>
              <a:prstGeom prst="rect">
                <a:avLst/>
              </a:prstGeom>
            </p:spPr>
          </p:pic>
        </mc:Fallback>
      </mc:AlternateContent>
    </p:spTree>
    <p:extLst>
      <p:ext uri="{BB962C8B-B14F-4D97-AF65-F5344CB8AC3E}">
        <p14:creationId xmlns:p14="http://schemas.microsoft.com/office/powerpoint/2010/main" val="2554732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Outside employment </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C32693E5-B759-14AD-FDBD-6CFC27237A92}"/>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a:lnSpc>
                <a:spcPct val="90000"/>
              </a:lnSpc>
              <a:spcAft>
                <a:spcPts val="600"/>
              </a:spcAft>
            </a:pPr>
            <a:endParaRPr lang="en-US" dirty="0">
              <a:effectLst/>
            </a:endParaRPr>
          </a:p>
        </p:txBody>
      </p:sp>
      <p:sp>
        <p:nvSpPr>
          <p:cNvPr id="4" name="TextBox 3">
            <a:extLst>
              <a:ext uri="{FF2B5EF4-FFF2-40B4-BE49-F238E27FC236}">
                <a16:creationId xmlns:a16="http://schemas.microsoft.com/office/drawing/2014/main" id="{8169FFE3-4510-93EB-F5E8-57DEEF33967D}"/>
              </a:ext>
            </a:extLst>
          </p:cNvPr>
          <p:cNvSpPr txBox="1"/>
          <p:nvPr/>
        </p:nvSpPr>
        <p:spPr>
          <a:xfrm>
            <a:off x="1294646" y="1810693"/>
            <a:ext cx="9602708" cy="378565"/>
          </a:xfrm>
          <a:prstGeom prst="rect">
            <a:avLst/>
          </a:prstGeom>
          <a:noFill/>
        </p:spPr>
        <p:txBody>
          <a:bodyPr wrap="square" rtlCol="0">
            <a:spAutoFit/>
          </a:bodyPr>
          <a:lstStyle/>
          <a:p>
            <a:pPr marL="457200" marR="0">
              <a:lnSpc>
                <a:spcPct val="107000"/>
              </a:lnSpc>
              <a:spcBef>
                <a:spcPts val="0"/>
              </a:spcBef>
              <a:spcAft>
                <a:spcPts val="800"/>
              </a:spcAft>
            </a:pPr>
            <a:endParaRPr lang="en-US" sz="1800" dirty="0">
              <a:effectLst/>
              <a:ea typeface="Calibri" panose="020F0502020204030204" pitchFamily="34" charset="0"/>
              <a:cs typeface="Times New Roman" panose="02020603050405020304" pitchFamily="18" charset="0"/>
            </a:endParaRPr>
          </a:p>
        </p:txBody>
      </p:sp>
      <p:pic>
        <p:nvPicPr>
          <p:cNvPr id="5" name="Picture 4" descr="A screenshot of a document&#10;&#10;Description automatically generated">
            <a:extLst>
              <a:ext uri="{FF2B5EF4-FFF2-40B4-BE49-F238E27FC236}">
                <a16:creationId xmlns:a16="http://schemas.microsoft.com/office/drawing/2014/main" id="{A40F4491-20BB-244A-20FE-954DB6E91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046" y="319088"/>
            <a:ext cx="6994235" cy="6375045"/>
          </a:xfrm>
          <a:prstGeom prst="rect">
            <a:avLst/>
          </a:prstGeom>
        </p:spPr>
      </p:pic>
    </p:spTree>
    <p:extLst>
      <p:ext uri="{BB962C8B-B14F-4D97-AF65-F5344CB8AC3E}">
        <p14:creationId xmlns:p14="http://schemas.microsoft.com/office/powerpoint/2010/main" val="2674284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190123" y="307818"/>
            <a:ext cx="3352997" cy="231768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rgbClr val="FFFFFF"/>
                </a:solidFill>
                <a:latin typeface="+mj-lt"/>
                <a:ea typeface="+mj-ea"/>
                <a:cs typeface="+mj-cs"/>
              </a:rPr>
              <a:t>Outside employment </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C32693E5-B759-14AD-FDBD-6CFC27237A92}"/>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a:lnSpc>
                <a:spcPct val="90000"/>
              </a:lnSpc>
              <a:spcAft>
                <a:spcPts val="600"/>
              </a:spcAft>
            </a:pPr>
            <a:endParaRPr lang="en-US" dirty="0">
              <a:effectLst/>
            </a:endParaRPr>
          </a:p>
        </p:txBody>
      </p:sp>
      <p:sp>
        <p:nvSpPr>
          <p:cNvPr id="4" name="TextBox 3">
            <a:extLst>
              <a:ext uri="{FF2B5EF4-FFF2-40B4-BE49-F238E27FC236}">
                <a16:creationId xmlns:a16="http://schemas.microsoft.com/office/drawing/2014/main" id="{8169FFE3-4510-93EB-F5E8-57DEEF33967D}"/>
              </a:ext>
            </a:extLst>
          </p:cNvPr>
          <p:cNvSpPr txBox="1"/>
          <p:nvPr/>
        </p:nvSpPr>
        <p:spPr>
          <a:xfrm>
            <a:off x="1294646" y="1810693"/>
            <a:ext cx="9602708" cy="378565"/>
          </a:xfrm>
          <a:prstGeom prst="rect">
            <a:avLst/>
          </a:prstGeom>
          <a:noFill/>
        </p:spPr>
        <p:txBody>
          <a:bodyPr wrap="square" rtlCol="0">
            <a:spAutoFit/>
          </a:bodyPr>
          <a:lstStyle/>
          <a:p>
            <a:pPr marL="457200" marR="0">
              <a:lnSpc>
                <a:spcPct val="107000"/>
              </a:lnSpc>
              <a:spcBef>
                <a:spcPts val="0"/>
              </a:spcBef>
              <a:spcAft>
                <a:spcPts val="800"/>
              </a:spcAft>
            </a:pPr>
            <a:endParaRPr lang="en-US" sz="1800" dirty="0">
              <a:effectLst/>
              <a:ea typeface="Calibri" panose="020F0502020204030204" pitchFamily="34" charset="0"/>
              <a:cs typeface="Times New Roman" panose="02020603050405020304" pitchFamily="18" charset="0"/>
            </a:endParaRPr>
          </a:p>
        </p:txBody>
      </p:sp>
      <p:pic>
        <p:nvPicPr>
          <p:cNvPr id="6" name="Picture 5" descr="A close-up of a document&#10;&#10;Description automatically generated">
            <a:extLst>
              <a:ext uri="{FF2B5EF4-FFF2-40B4-BE49-F238E27FC236}">
                <a16:creationId xmlns:a16="http://schemas.microsoft.com/office/drawing/2014/main" id="{A4496CCB-6E6E-DB63-FD6C-2628D93E4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791" y="2088397"/>
            <a:ext cx="9602708" cy="4237366"/>
          </a:xfrm>
          <a:prstGeom prst="rect">
            <a:avLst/>
          </a:prstGeom>
        </p:spPr>
      </p:pic>
      <p:sp>
        <p:nvSpPr>
          <p:cNvPr id="7" name="TextBox 6">
            <a:extLst>
              <a:ext uri="{FF2B5EF4-FFF2-40B4-BE49-F238E27FC236}">
                <a16:creationId xmlns:a16="http://schemas.microsoft.com/office/drawing/2014/main" id="{A9F2F4B1-063A-28BE-C6B7-F10A3AB17E7C}"/>
              </a:ext>
            </a:extLst>
          </p:cNvPr>
          <p:cNvSpPr txBox="1"/>
          <p:nvPr/>
        </p:nvSpPr>
        <p:spPr>
          <a:xfrm>
            <a:off x="4045767" y="1080117"/>
            <a:ext cx="5151422" cy="646331"/>
          </a:xfrm>
          <a:prstGeom prst="rect">
            <a:avLst/>
          </a:prstGeom>
          <a:noFill/>
        </p:spPr>
        <p:txBody>
          <a:bodyPr wrap="square" rtlCol="0">
            <a:spAutoFit/>
          </a:bodyPr>
          <a:lstStyle/>
          <a:p>
            <a:r>
              <a:rPr lang="en-US" sz="3600" b="1" dirty="0"/>
              <a:t>4C’s Contract Language </a:t>
            </a:r>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77B6954A-FD73-0A2A-A1CF-F4F8A3FFA86C}"/>
                  </a:ext>
                </a:extLst>
              </p14:cNvPr>
              <p14:cNvContentPartPr/>
              <p14:nvPr/>
            </p14:nvContentPartPr>
            <p14:xfrm>
              <a:off x="1475423" y="3547665"/>
              <a:ext cx="8274960" cy="116280"/>
            </p14:xfrm>
          </p:contentPart>
        </mc:Choice>
        <mc:Fallback xmlns="">
          <p:pic>
            <p:nvPicPr>
              <p:cNvPr id="12" name="Ink 11">
                <a:extLst>
                  <a:ext uri="{FF2B5EF4-FFF2-40B4-BE49-F238E27FC236}">
                    <a16:creationId xmlns:a16="http://schemas.microsoft.com/office/drawing/2014/main" id="{77B6954A-FD73-0A2A-A1CF-F4F8A3FFA86C}"/>
                  </a:ext>
                </a:extLst>
              </p:cNvPr>
              <p:cNvPicPr/>
              <p:nvPr/>
            </p:nvPicPr>
            <p:blipFill>
              <a:blip r:embed="rId4"/>
              <a:stretch>
                <a:fillRect/>
              </a:stretch>
            </p:blipFill>
            <p:spPr>
              <a:xfrm>
                <a:off x="1421423" y="3440025"/>
                <a:ext cx="838260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883EB0B3-954F-7219-DCAD-24356ACD26D1}"/>
                  </a:ext>
                </a:extLst>
              </p14:cNvPr>
              <p14:cNvContentPartPr/>
              <p14:nvPr/>
            </p14:nvContentPartPr>
            <p14:xfrm>
              <a:off x="1556783" y="3811185"/>
              <a:ext cx="7270200" cy="64800"/>
            </p14:xfrm>
          </p:contentPart>
        </mc:Choice>
        <mc:Fallback xmlns="">
          <p:pic>
            <p:nvPicPr>
              <p:cNvPr id="13" name="Ink 12">
                <a:extLst>
                  <a:ext uri="{FF2B5EF4-FFF2-40B4-BE49-F238E27FC236}">
                    <a16:creationId xmlns:a16="http://schemas.microsoft.com/office/drawing/2014/main" id="{883EB0B3-954F-7219-DCAD-24356ACD26D1}"/>
                  </a:ext>
                </a:extLst>
              </p:cNvPr>
              <p:cNvPicPr/>
              <p:nvPr/>
            </p:nvPicPr>
            <p:blipFill>
              <a:blip r:embed="rId6"/>
              <a:stretch>
                <a:fillRect/>
              </a:stretch>
            </p:blipFill>
            <p:spPr>
              <a:xfrm>
                <a:off x="1503143" y="3703185"/>
                <a:ext cx="7377840" cy="280440"/>
              </a:xfrm>
              <a:prstGeom prst="rect">
                <a:avLst/>
              </a:prstGeom>
            </p:spPr>
          </p:pic>
        </mc:Fallback>
      </mc:AlternateContent>
    </p:spTree>
    <p:extLst>
      <p:ext uri="{BB962C8B-B14F-4D97-AF65-F5344CB8AC3E}">
        <p14:creationId xmlns:p14="http://schemas.microsoft.com/office/powerpoint/2010/main" val="4007407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6198A0D6-AD6D-1699-0F57-979965FAD7CE}"/>
              </a:ext>
            </a:extLst>
          </p:cNvPr>
          <p:cNvSpPr txBox="1"/>
          <p:nvPr/>
        </p:nvSpPr>
        <p:spPr>
          <a:xfrm>
            <a:off x="841246" y="673770"/>
            <a:ext cx="3644489" cy="241448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kern="1200">
                <a:solidFill>
                  <a:srgbClr val="FFFFFF"/>
                </a:solidFill>
                <a:latin typeface="+mj-lt"/>
                <a:ea typeface="+mj-ea"/>
                <a:cs typeface="+mj-cs"/>
              </a:rPr>
              <a:t>Ethics </a:t>
            </a:r>
          </a:p>
        </p:txBody>
      </p:sp>
      <p:sp>
        <p:nvSpPr>
          <p:cNvPr id="49" name="TextBox 48">
            <a:extLst>
              <a:ext uri="{FF2B5EF4-FFF2-40B4-BE49-F238E27FC236}">
                <a16:creationId xmlns:a16="http://schemas.microsoft.com/office/drawing/2014/main" id="{9063287C-DE66-9FF1-2F42-345FB0A07B5C}"/>
              </a:ext>
            </a:extLst>
          </p:cNvPr>
          <p:cNvSpPr txBox="1"/>
          <p:nvPr/>
        </p:nvSpPr>
        <p:spPr>
          <a:xfrm>
            <a:off x="6095999" y="882315"/>
            <a:ext cx="5254754" cy="5294647"/>
          </a:xfrm>
          <a:prstGeom prst="rect">
            <a:avLst/>
          </a:prstGeom>
        </p:spPr>
        <p:txBody>
          <a:bodyPr vert="horz" lIns="91440" tIns="45720" rIns="91440" bIns="45720" rtlCol="0">
            <a:normAutofit/>
          </a:bodyPr>
          <a:lstStyle/>
          <a:p>
            <a:pPr marR="0">
              <a:lnSpc>
                <a:spcPct val="90000"/>
              </a:lnSpc>
              <a:spcBef>
                <a:spcPts val="0"/>
              </a:spcBef>
              <a:spcAft>
                <a:spcPts val="800"/>
              </a:spcAft>
            </a:pPr>
            <a:r>
              <a:rPr lang="en-US" sz="2200" dirty="0">
                <a:effectLst/>
              </a:rPr>
              <a:t>Code of Ethics for Public Officials</a:t>
            </a:r>
          </a:p>
          <a:p>
            <a:pPr marL="0" marR="0" indent="-228600">
              <a:lnSpc>
                <a:spcPct val="90000"/>
              </a:lnSpc>
              <a:spcBef>
                <a:spcPts val="0"/>
              </a:spcBef>
              <a:spcAft>
                <a:spcPts val="800"/>
              </a:spcAft>
              <a:buFont typeface="Arial" panose="020B0604020202020204" pitchFamily="34" charset="0"/>
              <a:buChar char="•"/>
            </a:pPr>
            <a:endParaRPr lang="en-US" sz="2200" dirty="0"/>
          </a:p>
          <a:p>
            <a:pPr marR="0">
              <a:lnSpc>
                <a:spcPct val="90000"/>
              </a:lnSpc>
              <a:spcBef>
                <a:spcPts val="0"/>
              </a:spcBef>
              <a:spcAft>
                <a:spcPts val="800"/>
              </a:spcAft>
            </a:pPr>
            <a:r>
              <a:rPr lang="en-US" sz="2200" b="1" dirty="0">
                <a:effectLst/>
              </a:rPr>
              <a:t>Who? </a:t>
            </a:r>
            <a:r>
              <a:rPr lang="en-US" sz="2200" dirty="0">
                <a:effectLst/>
              </a:rPr>
              <a:t>state officials and employees (except judges) </a:t>
            </a:r>
          </a:p>
          <a:p>
            <a:pPr marL="0" marR="0" indent="-228600">
              <a:lnSpc>
                <a:spcPct val="90000"/>
              </a:lnSpc>
              <a:spcBef>
                <a:spcPts val="0"/>
              </a:spcBef>
              <a:spcAft>
                <a:spcPts val="800"/>
              </a:spcAft>
              <a:buFont typeface="Arial" panose="020B0604020202020204" pitchFamily="34" charset="0"/>
              <a:buChar char="•"/>
            </a:pPr>
            <a:endParaRPr lang="en-US" sz="2200" dirty="0"/>
          </a:p>
          <a:p>
            <a:pPr marR="0">
              <a:lnSpc>
                <a:spcPct val="90000"/>
              </a:lnSpc>
              <a:spcBef>
                <a:spcPts val="0"/>
              </a:spcBef>
              <a:spcAft>
                <a:spcPts val="800"/>
              </a:spcAft>
            </a:pPr>
            <a:r>
              <a:rPr lang="en-US" sz="2200" b="1" dirty="0">
                <a:effectLst/>
              </a:rPr>
              <a:t>What?</a:t>
            </a:r>
          </a:p>
          <a:p>
            <a:pPr marL="285750" marR="0" indent="-228600">
              <a:lnSpc>
                <a:spcPct val="90000"/>
              </a:lnSpc>
              <a:spcBef>
                <a:spcPts val="0"/>
              </a:spcBef>
              <a:spcAft>
                <a:spcPts val="800"/>
              </a:spcAft>
              <a:buFont typeface="Arial" panose="020B0604020202020204" pitchFamily="34" charset="0"/>
              <a:buChar char="•"/>
            </a:pPr>
            <a:r>
              <a:rPr lang="en-US" sz="2200" dirty="0"/>
              <a:t>Use of state position </a:t>
            </a:r>
          </a:p>
          <a:p>
            <a:pPr marL="285750" marR="0" indent="-228600">
              <a:lnSpc>
                <a:spcPct val="90000"/>
              </a:lnSpc>
              <a:spcBef>
                <a:spcPts val="0"/>
              </a:spcBef>
              <a:spcAft>
                <a:spcPts val="800"/>
              </a:spcAft>
              <a:buFont typeface="Arial" panose="020B0604020202020204" pitchFamily="34" charset="0"/>
              <a:buChar char="•"/>
            </a:pPr>
            <a:r>
              <a:rPr lang="en-US" sz="2200" dirty="0">
                <a:effectLst/>
              </a:rPr>
              <a:t>Gifts </a:t>
            </a:r>
          </a:p>
          <a:p>
            <a:pPr marL="285750" marR="0" indent="-228600">
              <a:lnSpc>
                <a:spcPct val="90000"/>
              </a:lnSpc>
              <a:spcBef>
                <a:spcPts val="0"/>
              </a:spcBef>
              <a:spcAft>
                <a:spcPts val="800"/>
              </a:spcAft>
              <a:buFont typeface="Arial" panose="020B0604020202020204" pitchFamily="34" charset="0"/>
              <a:buChar char="•"/>
            </a:pPr>
            <a:r>
              <a:rPr lang="en-US" sz="2200" dirty="0"/>
              <a:t>Conflicts of Interest </a:t>
            </a:r>
          </a:p>
          <a:p>
            <a:pPr marL="285750" marR="0" indent="-228600">
              <a:lnSpc>
                <a:spcPct val="90000"/>
              </a:lnSpc>
              <a:spcBef>
                <a:spcPts val="0"/>
              </a:spcBef>
              <a:spcAft>
                <a:spcPts val="800"/>
              </a:spcAft>
              <a:buFont typeface="Arial" panose="020B0604020202020204" pitchFamily="34" charset="0"/>
              <a:buChar char="•"/>
            </a:pPr>
            <a:r>
              <a:rPr lang="en-US" sz="2200" dirty="0"/>
              <a:t>Other Employment</a:t>
            </a:r>
          </a:p>
          <a:p>
            <a:pPr marL="285750" marR="0" indent="-228600">
              <a:lnSpc>
                <a:spcPct val="90000"/>
              </a:lnSpc>
              <a:spcBef>
                <a:spcPts val="0"/>
              </a:spcBef>
              <a:spcAft>
                <a:spcPts val="800"/>
              </a:spcAft>
              <a:buFont typeface="Arial" panose="020B0604020202020204" pitchFamily="34" charset="0"/>
              <a:buChar char="•"/>
            </a:pPr>
            <a:r>
              <a:rPr lang="en-US" sz="2200" dirty="0"/>
              <a:t>Contracting with the State</a:t>
            </a:r>
          </a:p>
          <a:p>
            <a:pPr marL="285750" marR="0" indent="-228600">
              <a:lnSpc>
                <a:spcPct val="90000"/>
              </a:lnSpc>
              <a:spcBef>
                <a:spcPts val="0"/>
              </a:spcBef>
              <a:spcAft>
                <a:spcPts val="800"/>
              </a:spcAft>
              <a:buFont typeface="Arial" panose="020B0604020202020204" pitchFamily="34" charset="0"/>
              <a:buChar char="•"/>
            </a:pPr>
            <a:r>
              <a:rPr lang="en-US" sz="2200" dirty="0"/>
              <a:t>Revolving Door </a:t>
            </a:r>
          </a:p>
          <a:p>
            <a:pPr marL="285750" marR="0" indent="-228600">
              <a:lnSpc>
                <a:spcPct val="90000"/>
              </a:lnSpc>
              <a:spcBef>
                <a:spcPts val="0"/>
              </a:spcBef>
              <a:spcAft>
                <a:spcPts val="800"/>
              </a:spcAft>
              <a:buFont typeface="Arial" panose="020B0604020202020204" pitchFamily="34" charset="0"/>
              <a:buChar char="•"/>
            </a:pPr>
            <a:endParaRPr lang="en-US" sz="2200" b="1" dirty="0">
              <a:effectLst/>
            </a:endParaRPr>
          </a:p>
          <a:p>
            <a:pPr marL="0" marR="0" indent="-228600">
              <a:lnSpc>
                <a:spcPct val="90000"/>
              </a:lnSpc>
              <a:spcBef>
                <a:spcPts val="0"/>
              </a:spcBef>
              <a:spcAft>
                <a:spcPts val="800"/>
              </a:spcAft>
              <a:buFont typeface="Arial" panose="020B0604020202020204" pitchFamily="34" charset="0"/>
              <a:buChar char="•"/>
            </a:pPr>
            <a:endParaRPr lang="en-US" sz="2200" dirty="0"/>
          </a:p>
          <a:p>
            <a:pPr marL="0" marR="0" indent="-228600">
              <a:lnSpc>
                <a:spcPct val="90000"/>
              </a:lnSpc>
              <a:spcBef>
                <a:spcPts val="0"/>
              </a:spcBef>
              <a:spcAft>
                <a:spcPts val="800"/>
              </a:spcAft>
              <a:buFont typeface="Arial" panose="020B0604020202020204" pitchFamily="34" charset="0"/>
              <a:buChar char="•"/>
            </a:pPr>
            <a:endParaRPr lang="en-US" sz="2200" dirty="0"/>
          </a:p>
          <a:p>
            <a:pPr marL="0" marR="0" indent="-228600">
              <a:lnSpc>
                <a:spcPct val="90000"/>
              </a:lnSpc>
              <a:spcBef>
                <a:spcPts val="0"/>
              </a:spcBef>
              <a:spcAft>
                <a:spcPts val="8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4016794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C.G.S. § 1-84  (D) </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C32693E5-B759-14AD-FDBD-6CFC27237A92}"/>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i="0" u="none" strike="noStrike" cap="all">
                <a:effectLst/>
                <a:highlight>
                  <a:srgbClr val="FFFFFF"/>
                </a:highlight>
              </a:rPr>
              <a:t> </a:t>
            </a:r>
            <a:r>
              <a:rPr lang="en-US" b="1" i="0" u="none" strike="noStrike">
                <a:effectLst/>
                <a:highlight>
                  <a:srgbClr val="FFFFFF"/>
                </a:highlight>
              </a:rPr>
              <a:t>May not represent others for compensation before 11 listed state regulatory agencies </a:t>
            </a:r>
            <a:endParaRPr lang="en-US" b="0" i="0">
              <a:effectLst/>
              <a:highlight>
                <a:srgbClr val="FFFFFF"/>
              </a:highlight>
            </a:endParaRPr>
          </a:p>
          <a:p>
            <a:pPr indent="-228600">
              <a:lnSpc>
                <a:spcPct val="90000"/>
              </a:lnSpc>
              <a:spcAft>
                <a:spcPts val="600"/>
              </a:spcAft>
              <a:buFont typeface="Arial" panose="020B0604020202020204" pitchFamily="34" charset="0"/>
              <a:buChar char="•"/>
            </a:pPr>
            <a:r>
              <a:rPr lang="en-US" b="1" i="0" u="none" strike="noStrike">
                <a:effectLst/>
                <a:highlight>
                  <a:srgbClr val="FFFFFF"/>
                </a:highlight>
              </a:rPr>
              <a:t> May not be a member or employee of an entity that is in the business of representing others for compensation before those agencies. </a:t>
            </a:r>
            <a:endParaRPr lang="en-US"/>
          </a:p>
          <a:p>
            <a:pPr marL="285750" indent="-228600">
              <a:lnSpc>
                <a:spcPct val="90000"/>
              </a:lnSpc>
              <a:spcAft>
                <a:spcPts val="600"/>
              </a:spcAft>
              <a:buFont typeface="Arial" panose="020B0604020202020204" pitchFamily="34" charset="0"/>
              <a:buChar char="•"/>
            </a:pPr>
            <a:r>
              <a:rPr lang="en-US" dirty="0"/>
              <a:t>Department of Banking</a:t>
            </a:r>
            <a:endParaRPr lang="en-US"/>
          </a:p>
          <a:p>
            <a:pPr marL="285750" indent="-228600">
              <a:lnSpc>
                <a:spcPct val="90000"/>
              </a:lnSpc>
              <a:spcAft>
                <a:spcPts val="600"/>
              </a:spcAft>
              <a:buFont typeface="Arial" panose="020B0604020202020204" pitchFamily="34" charset="0"/>
              <a:buChar char="•"/>
            </a:pPr>
            <a:r>
              <a:rPr lang="en-US" dirty="0"/>
              <a:t>The Claims Commissioner</a:t>
            </a:r>
            <a:endParaRPr lang="en-US"/>
          </a:p>
          <a:p>
            <a:pPr marL="285750" indent="-228600">
              <a:lnSpc>
                <a:spcPct val="90000"/>
              </a:lnSpc>
              <a:spcAft>
                <a:spcPts val="600"/>
              </a:spcAft>
              <a:buFont typeface="Arial" panose="020B0604020202020204" pitchFamily="34" charset="0"/>
              <a:buChar char="•"/>
            </a:pPr>
            <a:r>
              <a:rPr lang="en-US" dirty="0"/>
              <a:t>The Office of Health Care Access division within the Department of Public Health</a:t>
            </a:r>
            <a:endParaRPr lang="en-US"/>
          </a:p>
          <a:p>
            <a:pPr marL="285750" indent="-228600">
              <a:lnSpc>
                <a:spcPct val="90000"/>
              </a:lnSpc>
              <a:spcAft>
                <a:spcPts val="600"/>
              </a:spcAft>
              <a:buFont typeface="Arial" panose="020B0604020202020204" pitchFamily="34" charset="0"/>
              <a:buChar char="•"/>
            </a:pPr>
            <a:r>
              <a:rPr lang="en-US" dirty="0"/>
              <a:t>The Insurance Department</a:t>
            </a:r>
            <a:endParaRPr lang="en-US"/>
          </a:p>
          <a:p>
            <a:pPr marL="285750" indent="-228600">
              <a:lnSpc>
                <a:spcPct val="90000"/>
              </a:lnSpc>
              <a:spcAft>
                <a:spcPts val="600"/>
              </a:spcAft>
              <a:buFont typeface="Arial" panose="020B0604020202020204" pitchFamily="34" charset="0"/>
              <a:buChar char="•"/>
            </a:pPr>
            <a:r>
              <a:rPr lang="en-US" dirty="0"/>
              <a:t>The Department of Consumer Protection</a:t>
            </a:r>
            <a:endParaRPr lang="en-US"/>
          </a:p>
          <a:p>
            <a:pPr marL="285750" indent="-228600">
              <a:lnSpc>
                <a:spcPct val="90000"/>
              </a:lnSpc>
              <a:spcAft>
                <a:spcPts val="600"/>
              </a:spcAft>
              <a:buFont typeface="Arial" panose="020B0604020202020204" pitchFamily="34" charset="0"/>
              <a:buChar char="•"/>
            </a:pPr>
            <a:r>
              <a:rPr lang="en-US" dirty="0"/>
              <a:t>The Department of Motor Vehicles</a:t>
            </a:r>
            <a:endParaRPr lang="en-US"/>
          </a:p>
          <a:p>
            <a:pPr marL="285750" indent="-228600">
              <a:lnSpc>
                <a:spcPct val="90000"/>
              </a:lnSpc>
              <a:spcAft>
                <a:spcPts val="600"/>
              </a:spcAft>
              <a:buFont typeface="Arial" panose="020B0604020202020204" pitchFamily="34" charset="0"/>
              <a:buChar char="•"/>
            </a:pPr>
            <a:r>
              <a:rPr lang="en-US" dirty="0"/>
              <a:t>The State Insurance and Risk Management Board</a:t>
            </a:r>
            <a:endParaRPr lang="en-US"/>
          </a:p>
          <a:p>
            <a:pPr marL="285750" indent="-228600">
              <a:lnSpc>
                <a:spcPct val="90000"/>
              </a:lnSpc>
              <a:spcAft>
                <a:spcPts val="600"/>
              </a:spcAft>
              <a:buFont typeface="Arial" panose="020B0604020202020204" pitchFamily="34" charset="0"/>
              <a:buChar char="•"/>
            </a:pPr>
            <a:r>
              <a:rPr lang="en-US" dirty="0"/>
              <a:t>The Department of Energy and Environmental Protection</a:t>
            </a:r>
            <a:endParaRPr lang="en-US"/>
          </a:p>
          <a:p>
            <a:pPr marL="285750" indent="-228600">
              <a:lnSpc>
                <a:spcPct val="90000"/>
              </a:lnSpc>
              <a:spcAft>
                <a:spcPts val="600"/>
              </a:spcAft>
              <a:buFont typeface="Arial" panose="020B0604020202020204" pitchFamily="34" charset="0"/>
              <a:buChar char="•"/>
            </a:pPr>
            <a:r>
              <a:rPr lang="en-US" dirty="0"/>
              <a:t>The Public Utilities Regulatory Authority</a:t>
            </a:r>
            <a:endParaRPr lang="en-US"/>
          </a:p>
          <a:p>
            <a:pPr marL="285750" indent="-228600">
              <a:lnSpc>
                <a:spcPct val="90000"/>
              </a:lnSpc>
              <a:spcAft>
                <a:spcPts val="600"/>
              </a:spcAft>
              <a:buFont typeface="Arial" panose="020B0604020202020204" pitchFamily="34" charset="0"/>
              <a:buChar char="•"/>
            </a:pPr>
            <a:r>
              <a:rPr lang="en-US" dirty="0"/>
              <a:t>The Connecticut Siting Council, or </a:t>
            </a:r>
            <a:endParaRPr lang="en-US"/>
          </a:p>
          <a:p>
            <a:pPr marL="285750" indent="-228600">
              <a:lnSpc>
                <a:spcPct val="90000"/>
              </a:lnSpc>
              <a:spcAft>
                <a:spcPts val="600"/>
              </a:spcAft>
              <a:buFont typeface="Arial" panose="020B0604020202020204" pitchFamily="34" charset="0"/>
              <a:buChar char="•"/>
            </a:pPr>
            <a:r>
              <a:rPr lang="en-US" dirty="0"/>
              <a:t>The Connecticut Real Estate Commission.</a:t>
            </a:r>
            <a:endParaRPr lang="en-US"/>
          </a:p>
          <a:p>
            <a:pPr indent="-228600">
              <a:lnSpc>
                <a:spcPct val="90000"/>
              </a:lnSpc>
              <a:spcAft>
                <a:spcPts val="600"/>
              </a:spcAft>
              <a:buFont typeface="Arial" panose="020B0604020202020204" pitchFamily="34" charset="0"/>
              <a:buChar char="•"/>
            </a:pPr>
            <a:endParaRPr lang="en-US">
              <a:effectLst/>
            </a:endParaRPr>
          </a:p>
        </p:txBody>
      </p:sp>
      <p:sp>
        <p:nvSpPr>
          <p:cNvPr id="4" name="TextBox 3">
            <a:extLst>
              <a:ext uri="{FF2B5EF4-FFF2-40B4-BE49-F238E27FC236}">
                <a16:creationId xmlns:a16="http://schemas.microsoft.com/office/drawing/2014/main" id="{8169FFE3-4510-93EB-F5E8-57DEEF33967D}"/>
              </a:ext>
            </a:extLst>
          </p:cNvPr>
          <p:cNvSpPr txBox="1"/>
          <p:nvPr/>
        </p:nvSpPr>
        <p:spPr>
          <a:xfrm>
            <a:off x="1294646" y="1810693"/>
            <a:ext cx="9602708" cy="378565"/>
          </a:xfrm>
          <a:prstGeom prst="rect">
            <a:avLst/>
          </a:prstGeom>
          <a:noFill/>
        </p:spPr>
        <p:txBody>
          <a:bodyPr wrap="square" rtlCol="0">
            <a:spAutoFit/>
          </a:bodyPr>
          <a:lstStyle/>
          <a:p>
            <a:pPr marL="457200" marR="0">
              <a:lnSpc>
                <a:spcPct val="107000"/>
              </a:lnSpc>
              <a:spcBef>
                <a:spcPts val="0"/>
              </a:spcBef>
              <a:spcAft>
                <a:spcPts val="800"/>
              </a:spcAft>
            </a:pPr>
            <a:endParaRPr lang="en-US"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9092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686834" y="1153572"/>
            <a:ext cx="3200400" cy="4461163"/>
          </a:xfrm>
          <a:prstGeom prst="rect">
            <a:avLst/>
          </a:prstGeom>
        </p:spPr>
        <p:txBody>
          <a:bodyPr vert="horz" lIns="91440" tIns="45720" rIns="91440" bIns="45720" rtlCol="0" anchor="ctr">
            <a:normAutofit/>
          </a:bodyPr>
          <a:lstStyle/>
          <a:p>
            <a:r>
              <a:rPr lang="en-US" sz="4400" b="1" dirty="0">
                <a:solidFill>
                  <a:schemeClr val="bg1"/>
                </a:solidFill>
              </a:rPr>
              <a:t>Contracts with the state </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C32693E5-B759-14AD-FDBD-6CFC27237A92}"/>
              </a:ext>
            </a:extLst>
          </p:cNvPr>
          <p:cNvSpPr txBox="1"/>
          <p:nvPr/>
        </p:nvSpPr>
        <p:spPr>
          <a:xfrm>
            <a:off x="5660221" y="910542"/>
            <a:ext cx="4729018" cy="1702640"/>
          </a:xfrm>
          <a:prstGeom prst="rect">
            <a:avLst/>
          </a:prstGeom>
        </p:spPr>
        <p:txBody>
          <a:bodyPr vert="horz" lIns="91440" tIns="45720" rIns="91440" bIns="45720" rtlCol="0" anchor="ctr">
            <a:normAutofit/>
          </a:bodyPr>
          <a:lstStyle/>
          <a:p>
            <a:pPr algn="l"/>
            <a:r>
              <a:rPr lang="en-US" sz="1800" b="0" i="0" dirty="0">
                <a:solidFill>
                  <a:srgbClr val="000000"/>
                </a:solidFill>
                <a:effectLst/>
                <a:highlight>
                  <a:srgbClr val="FFFFFF"/>
                </a:highlight>
              </a:rPr>
              <a:t>Cannot enter into a contract with the state, valued at one hundred dollars or more unless the contract has been awarded through an open and public process</a:t>
            </a:r>
          </a:p>
          <a:p>
            <a:pPr algn="l"/>
            <a:endParaRPr lang="en-US" sz="1800" dirty="0">
              <a:effectLst/>
              <a:ea typeface="Calibri" panose="020F0502020204030204" pitchFamily="34"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lang="en-US" dirty="0">
              <a:effectLst/>
            </a:endParaRPr>
          </a:p>
        </p:txBody>
      </p:sp>
      <p:sp>
        <p:nvSpPr>
          <p:cNvPr id="4" name="TextBox 3">
            <a:extLst>
              <a:ext uri="{FF2B5EF4-FFF2-40B4-BE49-F238E27FC236}">
                <a16:creationId xmlns:a16="http://schemas.microsoft.com/office/drawing/2014/main" id="{8169FFE3-4510-93EB-F5E8-57DEEF33967D}"/>
              </a:ext>
            </a:extLst>
          </p:cNvPr>
          <p:cNvSpPr txBox="1"/>
          <p:nvPr/>
        </p:nvSpPr>
        <p:spPr>
          <a:xfrm>
            <a:off x="583446" y="910542"/>
            <a:ext cx="9602708" cy="378565"/>
          </a:xfrm>
          <a:prstGeom prst="rect">
            <a:avLst/>
          </a:prstGeom>
          <a:noFill/>
        </p:spPr>
        <p:txBody>
          <a:bodyPr wrap="square" rtlCol="0">
            <a:spAutoFit/>
          </a:bodyPr>
          <a:lstStyle/>
          <a:p>
            <a:pPr marL="457200" marR="0">
              <a:lnSpc>
                <a:spcPct val="107000"/>
              </a:lnSpc>
              <a:spcBef>
                <a:spcPts val="0"/>
              </a:spcBef>
              <a:spcAft>
                <a:spcPts val="800"/>
              </a:spcAft>
            </a:pPr>
            <a:endParaRPr lang="en-US" sz="1800" dirty="0">
              <a:effectLst/>
              <a:ea typeface="Calibri" panose="020F0502020204030204" pitchFamily="34" charset="0"/>
              <a:cs typeface="Times New Roman" panose="02020603050405020304" pitchFamily="18" charset="0"/>
            </a:endParaRPr>
          </a:p>
        </p:txBody>
      </p:sp>
      <p:pic>
        <p:nvPicPr>
          <p:cNvPr id="2" name="Picture 1" descr="A white paper with black text&#10;&#10;Description automatically generated">
            <a:extLst>
              <a:ext uri="{FF2B5EF4-FFF2-40B4-BE49-F238E27FC236}">
                <a16:creationId xmlns:a16="http://schemas.microsoft.com/office/drawing/2014/main" id="{FB5C206C-7054-EBE3-6CD2-5A89E3708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272" y="2778043"/>
            <a:ext cx="7612912" cy="3284563"/>
          </a:xfrm>
          <a:prstGeom prst="rect">
            <a:avLst/>
          </a:prstGeom>
        </p:spPr>
      </p:pic>
      <p:sp>
        <p:nvSpPr>
          <p:cNvPr id="5" name="TextBox 4">
            <a:extLst>
              <a:ext uri="{FF2B5EF4-FFF2-40B4-BE49-F238E27FC236}">
                <a16:creationId xmlns:a16="http://schemas.microsoft.com/office/drawing/2014/main" id="{C2DD0983-2286-8396-25E4-8824587B38A6}"/>
              </a:ext>
            </a:extLst>
          </p:cNvPr>
          <p:cNvSpPr txBox="1"/>
          <p:nvPr/>
        </p:nvSpPr>
        <p:spPr>
          <a:xfrm>
            <a:off x="5181600" y="2290618"/>
            <a:ext cx="4849091" cy="369332"/>
          </a:xfrm>
          <a:prstGeom prst="rect">
            <a:avLst/>
          </a:prstGeom>
          <a:noFill/>
        </p:spPr>
        <p:txBody>
          <a:bodyPr wrap="square" rtlCol="0">
            <a:spAutoFit/>
          </a:bodyPr>
          <a:lstStyle/>
          <a:p>
            <a:r>
              <a:rPr lang="en-US" dirty="0"/>
              <a:t>From Ethics Enforcement Docket No. 2009-70: </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6584622-1BA8-B9AF-A6BF-96A5D32491A0}"/>
                  </a:ext>
                </a:extLst>
              </p14:cNvPr>
              <p14:cNvContentPartPr/>
              <p14:nvPr/>
            </p14:nvContentPartPr>
            <p14:xfrm>
              <a:off x="7649979" y="2959065"/>
              <a:ext cx="3195360" cy="38520"/>
            </p14:xfrm>
          </p:contentPart>
        </mc:Choice>
        <mc:Fallback xmlns="">
          <p:pic>
            <p:nvPicPr>
              <p:cNvPr id="6" name="Ink 5">
                <a:extLst>
                  <a:ext uri="{FF2B5EF4-FFF2-40B4-BE49-F238E27FC236}">
                    <a16:creationId xmlns:a16="http://schemas.microsoft.com/office/drawing/2014/main" id="{36584622-1BA8-B9AF-A6BF-96A5D32491A0}"/>
                  </a:ext>
                </a:extLst>
              </p:cNvPr>
              <p:cNvPicPr/>
              <p:nvPr/>
            </p:nvPicPr>
            <p:blipFill>
              <a:blip r:embed="rId4"/>
              <a:stretch>
                <a:fillRect/>
              </a:stretch>
            </p:blipFill>
            <p:spPr>
              <a:xfrm>
                <a:off x="7596339" y="2851065"/>
                <a:ext cx="33030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9115C444-8768-04F3-115B-6CBF636E62A4}"/>
                  </a:ext>
                </a:extLst>
              </p14:cNvPr>
              <p14:cNvContentPartPr/>
              <p14:nvPr/>
            </p14:nvContentPartPr>
            <p14:xfrm>
              <a:off x="4562619" y="3258945"/>
              <a:ext cx="6297840" cy="154080"/>
            </p14:xfrm>
          </p:contentPart>
        </mc:Choice>
        <mc:Fallback xmlns="">
          <p:pic>
            <p:nvPicPr>
              <p:cNvPr id="7" name="Ink 6">
                <a:extLst>
                  <a:ext uri="{FF2B5EF4-FFF2-40B4-BE49-F238E27FC236}">
                    <a16:creationId xmlns:a16="http://schemas.microsoft.com/office/drawing/2014/main" id="{9115C444-8768-04F3-115B-6CBF636E62A4}"/>
                  </a:ext>
                </a:extLst>
              </p:cNvPr>
              <p:cNvPicPr/>
              <p:nvPr/>
            </p:nvPicPr>
            <p:blipFill>
              <a:blip r:embed="rId6"/>
              <a:stretch>
                <a:fillRect/>
              </a:stretch>
            </p:blipFill>
            <p:spPr>
              <a:xfrm>
                <a:off x="4508979" y="3150945"/>
                <a:ext cx="6405480" cy="369720"/>
              </a:xfrm>
              <a:prstGeom prst="rect">
                <a:avLst/>
              </a:prstGeom>
            </p:spPr>
          </p:pic>
        </mc:Fallback>
      </mc:AlternateContent>
    </p:spTree>
    <p:extLst>
      <p:ext uri="{BB962C8B-B14F-4D97-AF65-F5344CB8AC3E}">
        <p14:creationId xmlns:p14="http://schemas.microsoft.com/office/powerpoint/2010/main" val="2362125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686834" y="1153572"/>
            <a:ext cx="3200400" cy="4461163"/>
          </a:xfrm>
          <a:prstGeom prst="rect">
            <a:avLst/>
          </a:prstGeom>
        </p:spPr>
        <p:txBody>
          <a:bodyPr vert="horz" lIns="91440" tIns="45720" rIns="91440" bIns="45720" rtlCol="0" anchor="ctr">
            <a:normAutofit/>
          </a:bodyPr>
          <a:lstStyle/>
          <a:p>
            <a:r>
              <a:rPr lang="en-US" sz="4400" b="1" dirty="0">
                <a:solidFill>
                  <a:schemeClr val="bg1"/>
                </a:solidFill>
              </a:rPr>
              <a:t>Contracts with the state </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FA6630AF-AABC-4F38-7FFF-65B422557546}"/>
              </a:ext>
            </a:extLst>
          </p:cNvPr>
          <p:cNvSpPr txBox="1"/>
          <p:nvPr/>
        </p:nvSpPr>
        <p:spPr>
          <a:xfrm>
            <a:off x="4255129" y="488887"/>
            <a:ext cx="7250037" cy="5355312"/>
          </a:xfrm>
          <a:prstGeom prst="rect">
            <a:avLst/>
          </a:prstGeom>
          <a:noFill/>
        </p:spPr>
        <p:txBody>
          <a:bodyPr wrap="square" rtlCol="0">
            <a:spAutoFit/>
          </a:bodyPr>
          <a:lstStyle/>
          <a:p>
            <a:r>
              <a:rPr lang="en-US" b="1" i="0" u="none" strike="noStrike" dirty="0">
                <a:solidFill>
                  <a:srgbClr val="0771BB"/>
                </a:solidFill>
                <a:effectLst/>
                <a:highlight>
                  <a:srgbClr val="FEFEFE"/>
                </a:highlight>
                <a:latin typeface="open-sans"/>
                <a:hlinkClick r:id="rId2"/>
              </a:rPr>
              <a:t>Docket No. 2021-41</a:t>
            </a:r>
            <a:r>
              <a:rPr lang="en-US" b="0" i="0" dirty="0">
                <a:solidFill>
                  <a:srgbClr val="0A0A0A"/>
                </a:solidFill>
                <a:effectLst/>
                <a:highlight>
                  <a:srgbClr val="FEFEFE"/>
                </a:highlight>
                <a:latin typeface="open-sans"/>
              </a:rPr>
              <a:t> In the Matter of a Complaint against Jotham </a:t>
            </a:r>
            <a:r>
              <a:rPr lang="en-US" b="0" i="0" dirty="0" err="1">
                <a:solidFill>
                  <a:srgbClr val="0A0A0A"/>
                </a:solidFill>
                <a:effectLst/>
                <a:highlight>
                  <a:srgbClr val="FEFEFE"/>
                </a:highlight>
                <a:latin typeface="open-sans"/>
              </a:rPr>
              <a:t>Burrello</a:t>
            </a:r>
            <a:r>
              <a:rPr lang="en-US" b="0" i="0" dirty="0">
                <a:solidFill>
                  <a:srgbClr val="0A0A0A"/>
                </a:solidFill>
                <a:effectLst/>
                <a:highlight>
                  <a:srgbClr val="FEFEFE"/>
                </a:highlight>
                <a:latin typeface="open-sans"/>
              </a:rPr>
              <a:t>. On August 23, 2022, the OSE and the Respondent entered into a Settlement Agreement, resolving allegations of violations of Section 1-84 (c) which prohibits a state employee from using state resources for financial gain and Section 1-84 (</a:t>
            </a:r>
            <a:r>
              <a:rPr lang="en-US" b="0" i="0" dirty="0" err="1">
                <a:solidFill>
                  <a:srgbClr val="0A0A0A"/>
                </a:solidFill>
                <a:effectLst/>
                <a:highlight>
                  <a:srgbClr val="FEFEFE"/>
                </a:highlight>
                <a:latin typeface="open-sans"/>
              </a:rPr>
              <a:t>i</a:t>
            </a:r>
            <a:r>
              <a:rPr lang="en-US" b="0" i="0" dirty="0">
                <a:solidFill>
                  <a:srgbClr val="0A0A0A"/>
                </a:solidFill>
                <a:effectLst/>
                <a:highlight>
                  <a:srgbClr val="FEFEFE"/>
                </a:highlight>
                <a:latin typeface="open-sans"/>
              </a:rPr>
              <a:t>) which prohibits a state employee and/or the employee’s associated business from entering into state contracts valued at $100 or more unless such contracts are awarded through an open and public process. The </a:t>
            </a:r>
            <a:r>
              <a:rPr lang="en-US" b="0" i="0" dirty="0">
                <a:solidFill>
                  <a:srgbClr val="0A0A0A"/>
                </a:solidFill>
                <a:effectLst/>
                <a:highlight>
                  <a:srgbClr val="FFFF00"/>
                </a:highlight>
                <a:latin typeface="open-sans"/>
              </a:rPr>
              <a:t>Respondent, a faculty member of the English Department at Central Connecticut State University </a:t>
            </a:r>
            <a:r>
              <a:rPr lang="en-US" b="0" i="0" dirty="0">
                <a:solidFill>
                  <a:srgbClr val="0A0A0A"/>
                </a:solidFill>
                <a:effectLst/>
                <a:highlight>
                  <a:srgbClr val="FEFEFE"/>
                </a:highlight>
                <a:latin typeface="open-sans"/>
              </a:rPr>
              <a:t>(“University”), violated Section 1-84 (</a:t>
            </a:r>
            <a:r>
              <a:rPr lang="en-US" b="0" i="0" dirty="0" err="1">
                <a:solidFill>
                  <a:srgbClr val="0A0A0A"/>
                </a:solidFill>
                <a:effectLst/>
                <a:highlight>
                  <a:srgbClr val="FEFEFE"/>
                </a:highlight>
                <a:latin typeface="open-sans"/>
              </a:rPr>
              <a:t>i</a:t>
            </a:r>
            <a:r>
              <a:rPr lang="en-US" b="0" i="0" dirty="0">
                <a:solidFill>
                  <a:srgbClr val="0A0A0A"/>
                </a:solidFill>
                <a:effectLst/>
                <a:highlight>
                  <a:srgbClr val="FEFEFE"/>
                </a:highlight>
                <a:latin typeface="open-sans"/>
              </a:rPr>
              <a:t>) when, on behalf of his private business, </a:t>
            </a:r>
            <a:r>
              <a:rPr lang="en-US" b="0" i="0" dirty="0">
                <a:solidFill>
                  <a:srgbClr val="0A0A0A"/>
                </a:solidFill>
                <a:effectLst/>
                <a:highlight>
                  <a:srgbClr val="FFFF00"/>
                </a:highlight>
                <a:latin typeface="open-sans"/>
              </a:rPr>
              <a:t>he entered into three contracts with the University for services related to literary festivals </a:t>
            </a:r>
            <a:r>
              <a:rPr lang="en-US" b="0" i="0" dirty="0">
                <a:solidFill>
                  <a:srgbClr val="0A0A0A"/>
                </a:solidFill>
                <a:effectLst/>
                <a:highlight>
                  <a:srgbClr val="FEFEFE"/>
                </a:highlight>
                <a:latin typeface="open-sans"/>
              </a:rPr>
              <a:t>organized by the University, including the advertising, marketing, and editorial supervision of the festival anthologies. The </a:t>
            </a:r>
            <a:r>
              <a:rPr lang="en-US" b="0" i="0" dirty="0">
                <a:solidFill>
                  <a:srgbClr val="0A0A0A"/>
                </a:solidFill>
                <a:effectLst/>
                <a:highlight>
                  <a:srgbClr val="FFFF00"/>
                </a:highlight>
                <a:latin typeface="open-sans"/>
              </a:rPr>
              <a:t>Respondent also violated Section 1-84 (c) when he used his state position to submit payment request forms and associated documentation to the University in order to secure payments to his business; and, to solicit outside funding through the University Foundation that was ultimately paid to his business</a:t>
            </a:r>
            <a:r>
              <a:rPr lang="en-US" b="0" i="0" dirty="0">
                <a:solidFill>
                  <a:srgbClr val="0A0A0A"/>
                </a:solidFill>
                <a:effectLst/>
                <a:highlight>
                  <a:srgbClr val="FEFEFE"/>
                </a:highlight>
                <a:latin typeface="open-sans"/>
              </a:rPr>
              <a:t>. The Respondent denied any violation of the Code of Ethics. However, under the terms of the settlement, he agreed to pay a civil penalty of $1,000.</a:t>
            </a:r>
            <a:endParaRPr lang="en-US" dirty="0"/>
          </a:p>
        </p:txBody>
      </p:sp>
    </p:spTree>
    <p:extLst>
      <p:ext uri="{BB962C8B-B14F-4D97-AF65-F5344CB8AC3E}">
        <p14:creationId xmlns:p14="http://schemas.microsoft.com/office/powerpoint/2010/main" val="554259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338580" y="1198418"/>
            <a:ext cx="3200400" cy="4461163"/>
          </a:xfrm>
          <a:prstGeom prst="rect">
            <a:avLst/>
          </a:prstGeom>
        </p:spPr>
        <p:txBody>
          <a:bodyPr vert="horz" lIns="91440" tIns="45720" rIns="91440" bIns="45720" rtlCol="0" anchor="ctr">
            <a:normAutofit/>
          </a:bodyPr>
          <a:lstStyle/>
          <a:p>
            <a:r>
              <a:rPr lang="en-US" sz="4400" b="1" dirty="0">
                <a:solidFill>
                  <a:schemeClr val="bg1"/>
                </a:solidFill>
              </a:rPr>
              <a:t>Contracts with the state </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672EA8F1-C4CB-1AC4-5973-C17AEA6BF07C}"/>
              </a:ext>
            </a:extLst>
          </p:cNvPr>
          <p:cNvSpPr txBox="1"/>
          <p:nvPr/>
        </p:nvSpPr>
        <p:spPr>
          <a:xfrm>
            <a:off x="4451476" y="407404"/>
            <a:ext cx="6611858" cy="6758415"/>
          </a:xfrm>
          <a:prstGeom prst="rect">
            <a:avLst/>
          </a:prstGeom>
          <a:noFill/>
        </p:spPr>
        <p:txBody>
          <a:bodyPr wrap="square" rtlCol="0">
            <a:spAutoFit/>
          </a:bodyPr>
          <a:lstStyle/>
          <a:p>
            <a:pPr marL="0" marR="0" algn="just">
              <a:spcBef>
                <a:spcPts val="0"/>
              </a:spcBef>
              <a:spcAft>
                <a:spcPts val="0"/>
              </a:spcAft>
            </a:pPr>
            <a:r>
              <a:rPr lang="en-US" sz="1800" dirty="0">
                <a:effectLst/>
                <a:latin typeface="Garamond" panose="02020404030301010803" pitchFamily="18" charset="0"/>
                <a:ea typeface="Aptos" panose="020B0004020202020204" pitchFamily="34" charset="0"/>
                <a:cs typeface="Aptos" panose="020B0004020202020204" pitchFamily="34" charset="0"/>
              </a:rPr>
              <a:t>The answer to your first question, then, is yes: </a:t>
            </a:r>
            <a:r>
              <a:rPr lang="en-US" sz="1800" dirty="0">
                <a:effectLst/>
                <a:highlight>
                  <a:srgbClr val="FFFF00"/>
                </a:highlight>
                <a:latin typeface="Garamond" panose="02020404030301010803" pitchFamily="18" charset="0"/>
                <a:ea typeface="Aptos" panose="020B0004020202020204" pitchFamily="34" charset="0"/>
                <a:cs typeface="Aptos" panose="020B0004020202020204" pitchFamily="34" charset="0"/>
              </a:rPr>
              <a:t>If a community college seeks to enter a contract with a state employee in order for the latter to provide professional development, the contract must proceed via § 1-84 (</a:t>
            </a:r>
            <a:r>
              <a:rPr lang="en-US" sz="1800" dirty="0" err="1">
                <a:effectLst/>
                <a:highlight>
                  <a:srgbClr val="FFFF00"/>
                </a:highlight>
                <a:latin typeface="Garamond" panose="02020404030301010803" pitchFamily="18" charset="0"/>
                <a:ea typeface="Aptos" panose="020B0004020202020204" pitchFamily="34" charset="0"/>
                <a:cs typeface="Aptos" panose="020B0004020202020204" pitchFamily="34" charset="0"/>
              </a:rPr>
              <a:t>i</a:t>
            </a:r>
            <a:r>
              <a:rPr lang="en-US" sz="1800" dirty="0">
                <a:effectLst/>
                <a:highlight>
                  <a:srgbClr val="FFFF00"/>
                </a:highlight>
                <a:latin typeface="Garamond" panose="02020404030301010803" pitchFamily="18" charset="0"/>
                <a:ea typeface="Aptos" panose="020B0004020202020204" pitchFamily="34" charset="0"/>
                <a:cs typeface="Aptos" panose="020B0004020202020204" pitchFamily="34" charset="0"/>
              </a:rPr>
              <a:t>)’s open-and-public process if it is valued at $100 or more</a:t>
            </a:r>
            <a:r>
              <a:rPr lang="en-US" sz="1800" dirty="0">
                <a:effectLst/>
                <a:latin typeface="Garamond" panose="02020404030301010803" pitchFamily="18" charset="0"/>
                <a:ea typeface="Aptos" panose="020B0004020202020204" pitchFamily="34" charset="0"/>
                <a:cs typeface="Aptos" panose="020B0004020202020204" pitchFamily="34" charset="0"/>
              </a:rPr>
              <a:t>.</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gn="just">
              <a:spcBef>
                <a:spcPts val="0"/>
              </a:spcBef>
              <a:spcAft>
                <a:spcPts val="0"/>
              </a:spcAft>
            </a:pPr>
            <a:r>
              <a:rPr lang="en-US" sz="1800" dirty="0">
                <a:effectLst/>
                <a:latin typeface="Garamond" panose="02020404030301010803" pitchFamily="18"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gn="just">
              <a:spcBef>
                <a:spcPts val="0"/>
              </a:spcBef>
              <a:spcAft>
                <a:spcPts val="0"/>
              </a:spcAft>
            </a:pPr>
            <a:r>
              <a:rPr lang="en-US" sz="1800" dirty="0">
                <a:effectLst/>
                <a:latin typeface="Garamond" panose="02020404030301010803" pitchFamily="18" charset="0"/>
                <a:ea typeface="Aptos" panose="020B0004020202020204" pitchFamily="34" charset="0"/>
                <a:cs typeface="Aptos" panose="020B0004020202020204" pitchFamily="34" charset="0"/>
              </a:rPr>
              <a:t>Turning to your second question—i.e., “What are the criteria for a contract process to be considered an ‘open and public process?’ ”—the answer stems from Advisory Opinion No. 2002-8, in which the Commission concluded, in relevant part, as follows: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gn="just">
              <a:spcBef>
                <a:spcPts val="0"/>
              </a:spcBef>
              <a:spcAft>
                <a:spcPts val="0"/>
              </a:spcAft>
            </a:pPr>
            <a:r>
              <a:rPr lang="en-US" sz="1800" dirty="0">
                <a:effectLst/>
                <a:latin typeface="Garamond" panose="02020404030301010803" pitchFamily="18"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457200" marR="523875" algn="just">
              <a:spcBef>
                <a:spcPts val="0"/>
              </a:spcBef>
              <a:spcAft>
                <a:spcPts val="0"/>
              </a:spcAft>
            </a:pPr>
            <a:r>
              <a:rPr lang="en-US" sz="1800" dirty="0">
                <a:effectLst/>
                <a:latin typeface="Garamond" panose="02020404030301010803" pitchFamily="18" charset="0"/>
                <a:ea typeface="Aptos" panose="020B0004020202020204" pitchFamily="34" charset="0"/>
                <a:cs typeface="Aptos" panose="020B0004020202020204" pitchFamily="34" charset="0"/>
              </a:rPr>
              <a:t>With the new computer technology and accessibility . . . a </a:t>
            </a:r>
            <a:r>
              <a:rPr lang="en-US" sz="1800" dirty="0">
                <a:effectLst/>
                <a:highlight>
                  <a:srgbClr val="FFFF00"/>
                </a:highlight>
                <a:latin typeface="Garamond" panose="02020404030301010803" pitchFamily="18" charset="0"/>
                <a:ea typeface="Aptos" panose="020B0004020202020204" pitchFamily="34" charset="0"/>
                <a:cs typeface="Aptos" panose="020B0004020202020204" pitchFamily="34" charset="0"/>
              </a:rPr>
              <a:t>state agency with a contract opportunity can satisfy the prior public offer requirement of §1-84(</a:t>
            </a:r>
            <a:r>
              <a:rPr lang="en-US" sz="1800" dirty="0" err="1">
                <a:effectLst/>
                <a:highlight>
                  <a:srgbClr val="FFFF00"/>
                </a:highlight>
                <a:latin typeface="Garamond" panose="02020404030301010803" pitchFamily="18" charset="0"/>
                <a:ea typeface="Aptos" panose="020B0004020202020204" pitchFamily="34" charset="0"/>
                <a:cs typeface="Aptos" panose="020B0004020202020204" pitchFamily="34" charset="0"/>
              </a:rPr>
              <a:t>i</a:t>
            </a:r>
            <a:r>
              <a:rPr lang="en-US" sz="1800" dirty="0">
                <a:effectLst/>
                <a:highlight>
                  <a:srgbClr val="FFFF00"/>
                </a:highlight>
                <a:latin typeface="Garamond" panose="02020404030301010803" pitchFamily="18" charset="0"/>
                <a:ea typeface="Aptos" panose="020B0004020202020204" pitchFamily="34" charset="0"/>
                <a:cs typeface="Aptos" panose="020B0004020202020204" pitchFamily="34" charset="0"/>
              </a:rPr>
              <a:t>) by posting the opportunity on its public web site and also on the Department of Administrative Services’ Procurement/Purchasing web site</a:t>
            </a:r>
            <a:r>
              <a:rPr lang="en-US" sz="1800" dirty="0">
                <a:effectLst/>
                <a:latin typeface="Garamond" panose="02020404030301010803" pitchFamily="18" charset="0"/>
                <a:ea typeface="Aptos" panose="020B0004020202020204" pitchFamily="34" charset="0"/>
                <a:cs typeface="Aptos" panose="020B0004020202020204" pitchFamily="34" charset="0"/>
              </a:rPr>
              <a:t>. This dual posting will not only provide a public advertisement of the opportunity to potential vendors who check the agency’s site, but will also provide a more generalized public advertisement on the state web site dedicated to contract procurement. Also, of course, the agency must comply with any more stringent bid process rules required either by the agency itself or by the Department of Administrative Services.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gn="just">
              <a:spcBef>
                <a:spcPts val="0"/>
              </a:spcBef>
              <a:spcAft>
                <a:spcPts val="0"/>
              </a:spcAft>
            </a:pPr>
            <a:r>
              <a:rPr lang="en-US" sz="1800" dirty="0">
                <a:effectLst/>
                <a:latin typeface="Garamond" panose="02020404030301010803" pitchFamily="18"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909003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Revolving Door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8169FFE3-4510-93EB-F5E8-57DEEF33967D}"/>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R="0">
              <a:lnSpc>
                <a:spcPct val="90000"/>
              </a:lnSpc>
              <a:spcBef>
                <a:spcPts val="0"/>
              </a:spcBef>
              <a:spcAft>
                <a:spcPts val="800"/>
              </a:spcAft>
            </a:pPr>
            <a:r>
              <a:rPr lang="en-US" b="1" dirty="0">
                <a:effectLst/>
              </a:rPr>
              <a:t>Post-State Employment (Revolving Door)</a:t>
            </a:r>
            <a:endParaRPr lang="en-US" dirty="0">
              <a:effectLst/>
            </a:endParaRPr>
          </a:p>
          <a:p>
            <a:pPr marR="0">
              <a:lnSpc>
                <a:spcPct val="90000"/>
              </a:lnSpc>
              <a:spcBef>
                <a:spcPts val="0"/>
              </a:spcBef>
              <a:spcAft>
                <a:spcPts val="800"/>
              </a:spcAft>
            </a:pPr>
            <a:r>
              <a:rPr lang="en-US" dirty="0">
                <a:effectLst/>
              </a:rPr>
              <a:t>Two lifetime provisions </a:t>
            </a:r>
          </a:p>
          <a:p>
            <a:pPr marL="342900" marR="0" lvl="0" indent="-228600">
              <a:lnSpc>
                <a:spcPct val="90000"/>
              </a:lnSpc>
              <a:spcBef>
                <a:spcPts val="0"/>
              </a:spcBef>
              <a:spcAft>
                <a:spcPts val="0"/>
              </a:spcAft>
              <a:buFont typeface="Arial" panose="020B0604020202020204" pitchFamily="34" charset="0"/>
              <a:buChar char="•"/>
            </a:pPr>
            <a:r>
              <a:rPr lang="en-US" dirty="0">
                <a:effectLst/>
              </a:rPr>
              <a:t>Confidential Information: You may never disclose any confidential information you learned during the course of your state service for anyone’s financial gain. General Statutes § 1-84a. “Confidential information” is defined by Regs., Conn. State Agencies § 1-81-15. </a:t>
            </a:r>
          </a:p>
          <a:p>
            <a:pPr marL="457200" marR="0" indent="-228600">
              <a:lnSpc>
                <a:spcPct val="90000"/>
              </a:lnSpc>
              <a:spcBef>
                <a:spcPts val="0"/>
              </a:spcBef>
              <a:spcAft>
                <a:spcPts val="0"/>
              </a:spcAft>
              <a:buFont typeface="Arial" panose="020B0604020202020204" pitchFamily="34" charset="0"/>
              <a:buChar char="•"/>
            </a:pPr>
            <a:endParaRPr lang="en-US" dirty="0">
              <a:effectLst/>
            </a:endParaRPr>
          </a:p>
          <a:p>
            <a:pPr marL="342900" marR="0" lvl="0" indent="-228600">
              <a:lnSpc>
                <a:spcPct val="90000"/>
              </a:lnSpc>
              <a:spcBef>
                <a:spcPts val="0"/>
              </a:spcBef>
              <a:spcAft>
                <a:spcPts val="800"/>
              </a:spcAft>
              <a:buFont typeface="Arial" panose="020B0604020202020204" pitchFamily="34" charset="0"/>
              <a:buChar char="•"/>
            </a:pPr>
            <a:r>
              <a:rPr lang="en-US" dirty="0">
                <a:effectLst/>
              </a:rPr>
              <a:t>Side-Switching: You may never represent anyone other than the state regarding a particular matter in which you were personally or substantially involved while in state service and in which the state has a substantial interest. This prevents side-switching in the midst of on-going state proceedings. General Statutes § 1-84b (a).</a:t>
            </a:r>
          </a:p>
          <a:p>
            <a:pPr marR="0">
              <a:lnSpc>
                <a:spcPct val="90000"/>
              </a:lnSpc>
              <a:spcBef>
                <a:spcPts val="0"/>
              </a:spcBef>
              <a:spcAft>
                <a:spcPts val="800"/>
              </a:spcAft>
            </a:pPr>
            <a:r>
              <a:rPr lang="en-US" dirty="0">
                <a:effectLst/>
              </a:rPr>
              <a:t>	</a:t>
            </a:r>
          </a:p>
        </p:txBody>
      </p:sp>
    </p:spTree>
    <p:extLst>
      <p:ext uri="{BB962C8B-B14F-4D97-AF65-F5344CB8AC3E}">
        <p14:creationId xmlns:p14="http://schemas.microsoft.com/office/powerpoint/2010/main" val="4166611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Revolving Door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8169FFE3-4510-93EB-F5E8-57DEEF33967D}"/>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R="0">
              <a:lnSpc>
                <a:spcPct val="90000"/>
              </a:lnSpc>
              <a:spcBef>
                <a:spcPts val="0"/>
              </a:spcBef>
              <a:spcAft>
                <a:spcPts val="800"/>
              </a:spcAft>
            </a:pPr>
            <a:r>
              <a:rPr lang="en-US" b="1" dirty="0">
                <a:effectLst/>
              </a:rPr>
              <a:t>Post-State Employment (Revolving Door)</a:t>
            </a:r>
            <a:endParaRPr lang="en-US" dirty="0">
              <a:effectLst/>
            </a:endParaRPr>
          </a:p>
          <a:p>
            <a:pPr marR="0">
              <a:lnSpc>
                <a:spcPct val="90000"/>
              </a:lnSpc>
              <a:spcBef>
                <a:spcPts val="0"/>
              </a:spcBef>
              <a:spcAft>
                <a:spcPts val="800"/>
              </a:spcAft>
            </a:pPr>
            <a:r>
              <a:rPr lang="en-US" dirty="0">
                <a:effectLst/>
              </a:rPr>
              <a:t>Two one-year provisions </a:t>
            </a:r>
          </a:p>
          <a:p>
            <a:pPr marL="342900" marR="0" lvl="0" indent="-228600">
              <a:lnSpc>
                <a:spcPct val="90000"/>
              </a:lnSpc>
              <a:spcBef>
                <a:spcPts val="0"/>
              </a:spcBef>
              <a:spcAft>
                <a:spcPts val="0"/>
              </a:spcAft>
              <a:buFont typeface="Arial" panose="020B0604020202020204" pitchFamily="34" charset="0"/>
              <a:buChar char="•"/>
            </a:pPr>
            <a:r>
              <a:rPr lang="en-US" dirty="0">
                <a:effectLst/>
              </a:rPr>
              <a:t>Cooling-Off: You may not represent anyone, other than the state, for compensation before your former agency for a period of one year after leaving state service. General Statutes § 1-84b (b). </a:t>
            </a:r>
          </a:p>
          <a:p>
            <a:pPr marR="0" lvl="0" indent="-228600">
              <a:lnSpc>
                <a:spcPct val="90000"/>
              </a:lnSpc>
              <a:spcBef>
                <a:spcPts val="0"/>
              </a:spcBef>
              <a:spcAft>
                <a:spcPts val="0"/>
              </a:spcAft>
              <a:buFont typeface="Arial" panose="020B0604020202020204" pitchFamily="34" charset="0"/>
              <a:buChar char="•"/>
            </a:pPr>
            <a:endParaRPr lang="en-US" dirty="0">
              <a:effectLst/>
            </a:endParaRPr>
          </a:p>
          <a:p>
            <a:pPr marL="342900" marR="0" lvl="0" indent="-228600">
              <a:lnSpc>
                <a:spcPct val="90000"/>
              </a:lnSpc>
              <a:spcBef>
                <a:spcPts val="0"/>
              </a:spcBef>
              <a:spcAft>
                <a:spcPts val="800"/>
              </a:spcAft>
              <a:buFont typeface="Arial" panose="020B0604020202020204" pitchFamily="34" charset="0"/>
              <a:buChar char="•"/>
            </a:pPr>
            <a:r>
              <a:rPr lang="en-US" dirty="0">
                <a:effectLst/>
              </a:rPr>
              <a:t>State Contracts: You are prohibited from being hired for a period of one year after you leave state service by a party to a state contract valued at $50,000 or more if you were substantially involved in, or supervised, the negotiation or award of that contract and it was signed within your last year of state service. General Statutes § 1-84b (f). </a:t>
            </a:r>
          </a:p>
          <a:p>
            <a:pPr marR="0">
              <a:lnSpc>
                <a:spcPct val="90000"/>
              </a:lnSpc>
              <a:spcBef>
                <a:spcPts val="0"/>
              </a:spcBef>
              <a:spcAft>
                <a:spcPts val="800"/>
              </a:spcAft>
            </a:pPr>
            <a:r>
              <a:rPr lang="en-US" dirty="0">
                <a:effectLst/>
              </a:rPr>
              <a:t>	</a:t>
            </a:r>
          </a:p>
        </p:txBody>
      </p:sp>
    </p:spTree>
    <p:extLst>
      <p:ext uri="{BB962C8B-B14F-4D97-AF65-F5344CB8AC3E}">
        <p14:creationId xmlns:p14="http://schemas.microsoft.com/office/powerpoint/2010/main" val="2604240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Statements of Financial Interests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8169FFE3-4510-93EB-F5E8-57DEEF33967D}"/>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228600" marR="0">
              <a:lnSpc>
                <a:spcPct val="90000"/>
              </a:lnSpc>
              <a:spcBef>
                <a:spcPts val="0"/>
              </a:spcBef>
              <a:spcAft>
                <a:spcPts val="800"/>
              </a:spcAft>
            </a:pPr>
            <a:r>
              <a:rPr lang="en-US" sz="1500" b="1" dirty="0">
                <a:effectLst/>
              </a:rPr>
              <a:t>Who Must File: </a:t>
            </a:r>
          </a:p>
          <a:p>
            <a:pPr marL="228600" marR="0">
              <a:lnSpc>
                <a:spcPct val="90000"/>
              </a:lnSpc>
              <a:spcBef>
                <a:spcPts val="0"/>
              </a:spcBef>
              <a:spcAft>
                <a:spcPts val="800"/>
              </a:spcAft>
            </a:pPr>
            <a:r>
              <a:rPr lang="en-US" sz="1500" dirty="0">
                <a:effectLst/>
              </a:rPr>
              <a:t>1. Statutorily designated individuals. General Statutes § 1-83 (a) (1); and </a:t>
            </a:r>
          </a:p>
          <a:p>
            <a:pPr marL="228600" marR="0">
              <a:lnSpc>
                <a:spcPct val="90000"/>
              </a:lnSpc>
              <a:spcBef>
                <a:spcPts val="0"/>
              </a:spcBef>
              <a:spcAft>
                <a:spcPts val="800"/>
              </a:spcAft>
            </a:pPr>
            <a:r>
              <a:rPr lang="en-US" sz="1500" dirty="0">
                <a:effectLst/>
              </a:rPr>
              <a:t>2. Members of the Executive Department and employees of quasi-public agencies designated by the Governor. </a:t>
            </a:r>
          </a:p>
          <a:p>
            <a:pPr marL="457200" marR="0" indent="-228600">
              <a:lnSpc>
                <a:spcPct val="90000"/>
              </a:lnSpc>
              <a:spcBef>
                <a:spcPts val="0"/>
              </a:spcBef>
              <a:spcAft>
                <a:spcPts val="800"/>
              </a:spcAft>
              <a:buFont typeface="Arial" panose="020B0604020202020204" pitchFamily="34" charset="0"/>
              <a:buChar char="•"/>
            </a:pPr>
            <a:endParaRPr lang="en-US" sz="1500" dirty="0"/>
          </a:p>
          <a:p>
            <a:pPr marL="228600" marR="0">
              <a:lnSpc>
                <a:spcPct val="90000"/>
              </a:lnSpc>
              <a:spcBef>
                <a:spcPts val="0"/>
              </a:spcBef>
              <a:spcAft>
                <a:spcPts val="800"/>
              </a:spcAft>
            </a:pPr>
            <a:r>
              <a:rPr lang="en-US" sz="1500" dirty="0"/>
              <a:t> </a:t>
            </a:r>
            <a:r>
              <a:rPr lang="en-US" sz="1500" b="1" dirty="0"/>
              <a:t>What information must be provided:</a:t>
            </a:r>
          </a:p>
          <a:p>
            <a:pPr marL="742950" marR="0" indent="-228600">
              <a:lnSpc>
                <a:spcPct val="90000"/>
              </a:lnSpc>
              <a:spcBef>
                <a:spcPts val="0"/>
              </a:spcBef>
              <a:spcAft>
                <a:spcPts val="800"/>
              </a:spcAft>
              <a:buFont typeface="Arial" panose="020B0604020202020204" pitchFamily="34" charset="0"/>
              <a:buChar char="•"/>
            </a:pPr>
            <a:r>
              <a:rPr lang="en-US" sz="1500" dirty="0">
                <a:effectLst/>
              </a:rPr>
              <a:t>businesses with which you are associated and certain of their affiliates; </a:t>
            </a:r>
            <a:endParaRPr lang="en-US" sz="1500" dirty="0"/>
          </a:p>
          <a:p>
            <a:pPr marL="742950" marR="0" indent="-228600">
              <a:lnSpc>
                <a:spcPct val="90000"/>
              </a:lnSpc>
              <a:spcBef>
                <a:spcPts val="0"/>
              </a:spcBef>
              <a:spcAft>
                <a:spcPts val="800"/>
              </a:spcAft>
              <a:buFont typeface="Arial" panose="020B0604020202020204" pitchFamily="34" charset="0"/>
              <a:buChar char="•"/>
            </a:pPr>
            <a:r>
              <a:rPr lang="en-US" sz="1500" dirty="0">
                <a:effectLst/>
              </a:rPr>
              <a:t>the category or type (not amount) of all sources of income over $1,000; </a:t>
            </a:r>
            <a:endParaRPr lang="en-US" sz="1500" dirty="0"/>
          </a:p>
          <a:p>
            <a:pPr marL="742950" marR="0" indent="-228600">
              <a:lnSpc>
                <a:spcPct val="90000"/>
              </a:lnSpc>
              <a:spcBef>
                <a:spcPts val="0"/>
              </a:spcBef>
              <a:spcAft>
                <a:spcPts val="800"/>
              </a:spcAft>
              <a:buFont typeface="Arial" panose="020B0604020202020204" pitchFamily="34" charset="0"/>
              <a:buChar char="•"/>
            </a:pPr>
            <a:r>
              <a:rPr lang="en-US" sz="1500" dirty="0">
                <a:effectLst/>
              </a:rPr>
              <a:t>securities in excess of $5,000; </a:t>
            </a:r>
            <a:endParaRPr lang="en-US" sz="1500" dirty="0"/>
          </a:p>
          <a:p>
            <a:pPr marL="742950" marR="0" indent="-228600">
              <a:lnSpc>
                <a:spcPct val="90000"/>
              </a:lnSpc>
              <a:spcBef>
                <a:spcPts val="0"/>
              </a:spcBef>
              <a:spcAft>
                <a:spcPts val="800"/>
              </a:spcAft>
              <a:buFont typeface="Arial" panose="020B0604020202020204" pitchFamily="34" charset="0"/>
              <a:buChar char="•"/>
            </a:pPr>
            <a:r>
              <a:rPr lang="en-US" sz="1500" dirty="0">
                <a:effectLst/>
              </a:rPr>
              <a:t>real estate holdings; </a:t>
            </a:r>
            <a:endParaRPr lang="en-US" sz="1500" dirty="0"/>
          </a:p>
          <a:p>
            <a:pPr marL="742950" marR="0" indent="-228600">
              <a:lnSpc>
                <a:spcPct val="90000"/>
              </a:lnSpc>
              <a:spcBef>
                <a:spcPts val="0"/>
              </a:spcBef>
              <a:spcAft>
                <a:spcPts val="800"/>
              </a:spcAft>
              <a:buFont typeface="Arial" panose="020B0604020202020204" pitchFamily="34" charset="0"/>
              <a:buChar char="•"/>
            </a:pPr>
            <a:r>
              <a:rPr lang="en-US" sz="1500" dirty="0">
                <a:effectLst/>
              </a:rPr>
              <a:t>blind trusts; and </a:t>
            </a:r>
            <a:endParaRPr lang="en-US" sz="1500" dirty="0"/>
          </a:p>
          <a:p>
            <a:pPr marL="742950" marR="0" indent="-228600">
              <a:lnSpc>
                <a:spcPct val="90000"/>
              </a:lnSpc>
              <a:spcBef>
                <a:spcPts val="0"/>
              </a:spcBef>
              <a:spcAft>
                <a:spcPts val="800"/>
              </a:spcAft>
              <a:buFont typeface="Arial" panose="020B0604020202020204" pitchFamily="34" charset="0"/>
              <a:buChar char="•"/>
            </a:pPr>
            <a:r>
              <a:rPr lang="en-US" sz="1500" dirty="0">
                <a:effectLst/>
              </a:rPr>
              <a:t>leases or contracts with the state or quasi-public agencies. </a:t>
            </a:r>
          </a:p>
          <a:p>
            <a:pPr marL="742950" marR="0" indent="-228600">
              <a:lnSpc>
                <a:spcPct val="90000"/>
              </a:lnSpc>
              <a:spcBef>
                <a:spcPts val="0"/>
              </a:spcBef>
              <a:spcAft>
                <a:spcPts val="800"/>
              </a:spcAft>
              <a:buFont typeface="Arial" panose="020B0604020202020204" pitchFamily="34" charset="0"/>
              <a:buChar char="•"/>
            </a:pPr>
            <a:r>
              <a:rPr lang="en-US" sz="1500" dirty="0">
                <a:effectLst/>
              </a:rPr>
              <a:t>A confidential portion of the statement requires disclosure of sources of any debts over $10,000. (The confidentiality of this portion may be waived.) </a:t>
            </a:r>
          </a:p>
          <a:p>
            <a:pPr marR="0">
              <a:lnSpc>
                <a:spcPct val="90000"/>
              </a:lnSpc>
              <a:spcBef>
                <a:spcPts val="0"/>
              </a:spcBef>
              <a:spcAft>
                <a:spcPts val="800"/>
              </a:spcAft>
            </a:pPr>
            <a:r>
              <a:rPr lang="en-US" sz="1500" dirty="0">
                <a:effectLst/>
              </a:rPr>
              <a:t>	</a:t>
            </a:r>
          </a:p>
        </p:txBody>
      </p:sp>
    </p:spTree>
    <p:extLst>
      <p:ext uri="{BB962C8B-B14F-4D97-AF65-F5344CB8AC3E}">
        <p14:creationId xmlns:p14="http://schemas.microsoft.com/office/powerpoint/2010/main" val="2618084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686834" y="1153572"/>
            <a:ext cx="3480438"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rgbClr val="FFFFFF"/>
                </a:solidFill>
                <a:latin typeface="+mj-lt"/>
                <a:ea typeface="+mj-ea"/>
                <a:cs typeface="+mj-cs"/>
              </a:rPr>
              <a:t>Enforcement of the Code of Ethics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8169FFE3-4510-93EB-F5E8-57DEEF33967D}"/>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a:lnSpc>
                <a:spcPct val="90000"/>
              </a:lnSpc>
              <a:spcAft>
                <a:spcPts val="800"/>
              </a:spcAft>
            </a:pPr>
            <a:r>
              <a:rPr lang="en-US" dirty="0">
                <a:effectLst/>
              </a:rPr>
              <a:t>Initiated by a complaint, filed by the Ethics Enforcement Officer or any member of the public. In most cases, a complaint by the Ethics Enforcement Officer is preceded by a confidential staff evaluation.</a:t>
            </a:r>
          </a:p>
          <a:p>
            <a:pPr>
              <a:lnSpc>
                <a:spcPct val="90000"/>
              </a:lnSpc>
              <a:spcAft>
                <a:spcPts val="800"/>
              </a:spcAft>
            </a:pPr>
            <a:endParaRPr lang="en-US" dirty="0"/>
          </a:p>
          <a:p>
            <a:pPr>
              <a:lnSpc>
                <a:spcPct val="90000"/>
              </a:lnSpc>
              <a:spcAft>
                <a:spcPts val="800"/>
              </a:spcAft>
            </a:pPr>
            <a:r>
              <a:rPr lang="en-US" dirty="0">
                <a:effectLst/>
              </a:rPr>
              <a:t>Civil penalty -- $10,000 per each violation </a:t>
            </a:r>
          </a:p>
          <a:p>
            <a:pPr marL="0" marR="0" indent="-228600">
              <a:lnSpc>
                <a:spcPct val="90000"/>
              </a:lnSpc>
              <a:spcBef>
                <a:spcPts val="0"/>
              </a:spcBef>
              <a:spcAft>
                <a:spcPts val="800"/>
              </a:spcAft>
              <a:buFont typeface="Arial" panose="020B0604020202020204" pitchFamily="34" charset="0"/>
              <a:buChar char="•"/>
            </a:pPr>
            <a:endParaRPr lang="en-US" dirty="0"/>
          </a:p>
          <a:p>
            <a:pPr marL="0" marR="0" indent="-228600">
              <a:lnSpc>
                <a:spcPct val="90000"/>
              </a:lnSpc>
              <a:spcBef>
                <a:spcPts val="0"/>
              </a:spcBef>
              <a:spcAft>
                <a:spcPts val="800"/>
              </a:spcAft>
              <a:buFont typeface="Arial" panose="020B0604020202020204" pitchFamily="34" charset="0"/>
              <a:buChar char="•"/>
            </a:pPr>
            <a:r>
              <a:rPr lang="en-US" b="1" dirty="0">
                <a:effectLst/>
              </a:rPr>
              <a:t>Mandatory Reporters</a:t>
            </a:r>
            <a:endParaRPr lang="en-US" dirty="0">
              <a:effectLst/>
            </a:endParaRPr>
          </a:p>
          <a:p>
            <a:pPr marL="457200" marR="0" indent="-228600">
              <a:lnSpc>
                <a:spcPct val="90000"/>
              </a:lnSpc>
              <a:spcBef>
                <a:spcPts val="0"/>
              </a:spcBef>
              <a:spcAft>
                <a:spcPts val="800"/>
              </a:spcAft>
              <a:buFont typeface="Arial" panose="020B0604020202020204" pitchFamily="34" charset="0"/>
              <a:buChar char="•"/>
            </a:pPr>
            <a:r>
              <a:rPr lang="en-US" dirty="0">
                <a:effectLst/>
              </a:rPr>
              <a:t>Commissioners and Deputy Commissioners; </a:t>
            </a:r>
          </a:p>
          <a:p>
            <a:pPr marL="457200" marR="0" indent="-228600">
              <a:lnSpc>
                <a:spcPct val="90000"/>
              </a:lnSpc>
              <a:spcBef>
                <a:spcPts val="0"/>
              </a:spcBef>
              <a:spcAft>
                <a:spcPts val="800"/>
              </a:spcAft>
              <a:buFont typeface="Arial" panose="020B0604020202020204" pitchFamily="34" charset="0"/>
              <a:buChar char="•"/>
            </a:pPr>
            <a:r>
              <a:rPr lang="en-US" dirty="0">
                <a:effectLst/>
              </a:rPr>
              <a:t>State Agency Heads and Deputy Heads; </a:t>
            </a:r>
          </a:p>
          <a:p>
            <a:pPr marL="457200" marR="0" indent="-228600">
              <a:lnSpc>
                <a:spcPct val="90000"/>
              </a:lnSpc>
              <a:spcBef>
                <a:spcPts val="0"/>
              </a:spcBef>
              <a:spcAft>
                <a:spcPts val="800"/>
              </a:spcAft>
              <a:buFont typeface="Arial" panose="020B0604020202020204" pitchFamily="34" charset="0"/>
              <a:buChar char="•"/>
            </a:pPr>
            <a:r>
              <a:rPr lang="en-US" dirty="0">
                <a:effectLst/>
              </a:rPr>
              <a:t>Quasi-public Agency Heads and Deputy Heads; </a:t>
            </a:r>
          </a:p>
          <a:p>
            <a:pPr marL="457200" marR="0" indent="-228600">
              <a:lnSpc>
                <a:spcPct val="90000"/>
              </a:lnSpc>
              <a:spcBef>
                <a:spcPts val="0"/>
              </a:spcBef>
              <a:spcAft>
                <a:spcPts val="800"/>
              </a:spcAft>
              <a:buFont typeface="Arial" panose="020B0604020202020204" pitchFamily="34" charset="0"/>
              <a:buChar char="•"/>
            </a:pPr>
            <a:r>
              <a:rPr lang="en-US" dirty="0">
                <a:effectLst/>
              </a:rPr>
              <a:t>Persons in charge of state agency procurement and contracting; and </a:t>
            </a:r>
          </a:p>
          <a:p>
            <a:pPr marL="457200" marR="0" indent="-228600">
              <a:lnSpc>
                <a:spcPct val="90000"/>
              </a:lnSpc>
              <a:spcBef>
                <a:spcPts val="0"/>
              </a:spcBef>
              <a:spcAft>
                <a:spcPts val="800"/>
              </a:spcAft>
              <a:buFont typeface="Arial" panose="020B0604020202020204" pitchFamily="34" charset="0"/>
              <a:buChar char="•"/>
            </a:pPr>
            <a:r>
              <a:rPr lang="en-US" dirty="0">
                <a:effectLst/>
              </a:rPr>
              <a:t>Persons in charge of state agency human resources.</a:t>
            </a:r>
          </a:p>
          <a:p>
            <a:pPr marL="0" marR="0" indent="-228600">
              <a:lnSpc>
                <a:spcPct val="90000"/>
              </a:lnSpc>
              <a:spcBef>
                <a:spcPts val="0"/>
              </a:spcBef>
              <a:spcAft>
                <a:spcPts val="800"/>
              </a:spcAft>
              <a:buFont typeface="Arial" panose="020B0604020202020204" pitchFamily="34" charset="0"/>
              <a:buChar char="•"/>
            </a:pPr>
            <a:endParaRPr lang="en-US" dirty="0"/>
          </a:p>
          <a:p>
            <a:pPr marR="0">
              <a:lnSpc>
                <a:spcPct val="90000"/>
              </a:lnSpc>
              <a:spcBef>
                <a:spcPts val="0"/>
              </a:spcBef>
              <a:spcAft>
                <a:spcPts val="800"/>
              </a:spcAft>
            </a:pPr>
            <a:endParaRPr lang="en-US" dirty="0">
              <a:effectLst/>
            </a:endParaRPr>
          </a:p>
        </p:txBody>
      </p:sp>
    </p:spTree>
    <p:extLst>
      <p:ext uri="{BB962C8B-B14F-4D97-AF65-F5344CB8AC3E}">
        <p14:creationId xmlns:p14="http://schemas.microsoft.com/office/powerpoint/2010/main" val="1303009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686834" y="1153572"/>
            <a:ext cx="3480438"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rgbClr val="FFFFFF"/>
                </a:solidFill>
                <a:latin typeface="+mj-lt"/>
                <a:ea typeface="+mj-ea"/>
                <a:cs typeface="+mj-cs"/>
              </a:rPr>
              <a:t>Enforcement of the Code of Ethics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8169FFE3-4510-93EB-F5E8-57DEEF33967D}"/>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0" marR="0" indent="-228600">
              <a:lnSpc>
                <a:spcPct val="90000"/>
              </a:lnSpc>
              <a:spcBef>
                <a:spcPts val="0"/>
              </a:spcBef>
              <a:spcAft>
                <a:spcPts val="800"/>
              </a:spcAft>
              <a:buFont typeface="Arial" panose="020B0604020202020204" pitchFamily="34" charset="0"/>
              <a:buChar char="•"/>
            </a:pPr>
            <a:endParaRPr lang="en-US" dirty="0"/>
          </a:p>
          <a:p>
            <a:pPr marR="0">
              <a:lnSpc>
                <a:spcPct val="90000"/>
              </a:lnSpc>
              <a:spcBef>
                <a:spcPts val="0"/>
              </a:spcBef>
              <a:spcAft>
                <a:spcPts val="800"/>
              </a:spcAft>
            </a:pPr>
            <a:endParaRPr lang="en-US" dirty="0">
              <a:effectLst/>
            </a:endParaRPr>
          </a:p>
        </p:txBody>
      </p:sp>
      <p:pic>
        <p:nvPicPr>
          <p:cNvPr id="5" name="Picture 4" descr="A screenshot of a computer&#10;&#10;Description automatically generated">
            <a:extLst>
              <a:ext uri="{FF2B5EF4-FFF2-40B4-BE49-F238E27FC236}">
                <a16:creationId xmlns:a16="http://schemas.microsoft.com/office/drawing/2014/main" id="{3AF896FD-001E-C744-C309-A4BB79686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091" y="319088"/>
            <a:ext cx="6906491" cy="61251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B1CC331-FF0A-D2D7-4980-2F1685673E91}"/>
                  </a:ext>
                </a:extLst>
              </p14:cNvPr>
              <p14:cNvContentPartPr/>
              <p14:nvPr/>
            </p14:nvContentPartPr>
            <p14:xfrm>
              <a:off x="5264244" y="3490884"/>
              <a:ext cx="560520" cy="360"/>
            </p14:xfrm>
          </p:contentPart>
        </mc:Choice>
        <mc:Fallback xmlns="">
          <p:pic>
            <p:nvPicPr>
              <p:cNvPr id="6" name="Ink 5">
                <a:extLst>
                  <a:ext uri="{FF2B5EF4-FFF2-40B4-BE49-F238E27FC236}">
                    <a16:creationId xmlns:a16="http://schemas.microsoft.com/office/drawing/2014/main" id="{4B1CC331-FF0A-D2D7-4980-2F1685673E91}"/>
                  </a:ext>
                </a:extLst>
              </p:cNvPr>
              <p:cNvPicPr/>
              <p:nvPr/>
            </p:nvPicPr>
            <p:blipFill>
              <a:blip r:embed="rId4"/>
              <a:stretch>
                <a:fillRect/>
              </a:stretch>
            </p:blipFill>
            <p:spPr>
              <a:xfrm>
                <a:off x="5210604" y="3383244"/>
                <a:ext cx="6681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C3B67903-BCCD-0DFD-A589-FCCAD9B3685D}"/>
                  </a:ext>
                </a:extLst>
              </p14:cNvPr>
              <p14:cNvContentPartPr/>
              <p14:nvPr/>
            </p14:nvContentPartPr>
            <p14:xfrm>
              <a:off x="7721244" y="6068124"/>
              <a:ext cx="609120" cy="360"/>
            </p14:xfrm>
          </p:contentPart>
        </mc:Choice>
        <mc:Fallback xmlns="">
          <p:pic>
            <p:nvPicPr>
              <p:cNvPr id="7" name="Ink 6">
                <a:extLst>
                  <a:ext uri="{FF2B5EF4-FFF2-40B4-BE49-F238E27FC236}">
                    <a16:creationId xmlns:a16="http://schemas.microsoft.com/office/drawing/2014/main" id="{C3B67903-BCCD-0DFD-A589-FCCAD9B3685D}"/>
                  </a:ext>
                </a:extLst>
              </p:cNvPr>
              <p:cNvPicPr/>
              <p:nvPr/>
            </p:nvPicPr>
            <p:blipFill>
              <a:blip r:embed="rId6"/>
              <a:stretch>
                <a:fillRect/>
              </a:stretch>
            </p:blipFill>
            <p:spPr>
              <a:xfrm>
                <a:off x="7667604" y="5960124"/>
                <a:ext cx="716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D131E425-40B1-6E2E-9A10-B2D64FC07362}"/>
                  </a:ext>
                </a:extLst>
              </p14:cNvPr>
              <p14:cNvContentPartPr/>
              <p14:nvPr/>
            </p14:nvContentPartPr>
            <p14:xfrm>
              <a:off x="4463063" y="2018385"/>
              <a:ext cx="6247080" cy="82800"/>
            </p14:xfrm>
          </p:contentPart>
        </mc:Choice>
        <mc:Fallback xmlns="">
          <p:pic>
            <p:nvPicPr>
              <p:cNvPr id="8" name="Ink 7">
                <a:extLst>
                  <a:ext uri="{FF2B5EF4-FFF2-40B4-BE49-F238E27FC236}">
                    <a16:creationId xmlns:a16="http://schemas.microsoft.com/office/drawing/2014/main" id="{D131E425-40B1-6E2E-9A10-B2D64FC07362}"/>
                  </a:ext>
                </a:extLst>
              </p:cNvPr>
              <p:cNvPicPr/>
              <p:nvPr/>
            </p:nvPicPr>
            <p:blipFill>
              <a:blip r:embed="rId8"/>
              <a:stretch>
                <a:fillRect/>
              </a:stretch>
            </p:blipFill>
            <p:spPr>
              <a:xfrm>
                <a:off x="4409063" y="1910385"/>
                <a:ext cx="63547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14DD16C3-9E2F-0B6D-FA76-3D4CBC43E5C9}"/>
                  </a:ext>
                </a:extLst>
              </p14:cNvPr>
              <p14:cNvContentPartPr/>
              <p14:nvPr/>
            </p14:nvContentPartPr>
            <p14:xfrm>
              <a:off x="4481063" y="2199465"/>
              <a:ext cx="2262600" cy="90720"/>
            </p14:xfrm>
          </p:contentPart>
        </mc:Choice>
        <mc:Fallback xmlns="">
          <p:pic>
            <p:nvPicPr>
              <p:cNvPr id="10" name="Ink 9">
                <a:extLst>
                  <a:ext uri="{FF2B5EF4-FFF2-40B4-BE49-F238E27FC236}">
                    <a16:creationId xmlns:a16="http://schemas.microsoft.com/office/drawing/2014/main" id="{14DD16C3-9E2F-0B6D-FA76-3D4CBC43E5C9}"/>
                  </a:ext>
                </a:extLst>
              </p:cNvPr>
              <p:cNvPicPr/>
              <p:nvPr/>
            </p:nvPicPr>
            <p:blipFill>
              <a:blip r:embed="rId10"/>
              <a:stretch>
                <a:fillRect/>
              </a:stretch>
            </p:blipFill>
            <p:spPr>
              <a:xfrm>
                <a:off x="4427063" y="2091825"/>
                <a:ext cx="237024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27A37FE4-B4CD-44A6-0784-1C94735399A9}"/>
                  </a:ext>
                </a:extLst>
              </p14:cNvPr>
              <p14:cNvContentPartPr/>
              <p14:nvPr/>
            </p14:nvContentPartPr>
            <p14:xfrm>
              <a:off x="6228503" y="2434545"/>
              <a:ext cx="3422160" cy="73080"/>
            </p14:xfrm>
          </p:contentPart>
        </mc:Choice>
        <mc:Fallback xmlns="">
          <p:pic>
            <p:nvPicPr>
              <p:cNvPr id="12" name="Ink 11">
                <a:extLst>
                  <a:ext uri="{FF2B5EF4-FFF2-40B4-BE49-F238E27FC236}">
                    <a16:creationId xmlns:a16="http://schemas.microsoft.com/office/drawing/2014/main" id="{27A37FE4-B4CD-44A6-0784-1C94735399A9}"/>
                  </a:ext>
                </a:extLst>
              </p:cNvPr>
              <p:cNvPicPr/>
              <p:nvPr/>
            </p:nvPicPr>
            <p:blipFill>
              <a:blip r:embed="rId12"/>
              <a:stretch>
                <a:fillRect/>
              </a:stretch>
            </p:blipFill>
            <p:spPr>
              <a:xfrm>
                <a:off x="6174863" y="2326905"/>
                <a:ext cx="35298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AA2BB5C4-EE93-E3B6-3CEF-76FD574A2FDB}"/>
                  </a:ext>
                </a:extLst>
              </p14:cNvPr>
              <p14:cNvContentPartPr/>
              <p14:nvPr/>
            </p14:nvContentPartPr>
            <p14:xfrm>
              <a:off x="9822743" y="3838185"/>
              <a:ext cx="1013760" cy="27720"/>
            </p14:xfrm>
          </p:contentPart>
        </mc:Choice>
        <mc:Fallback xmlns="">
          <p:pic>
            <p:nvPicPr>
              <p:cNvPr id="14" name="Ink 13">
                <a:extLst>
                  <a:ext uri="{FF2B5EF4-FFF2-40B4-BE49-F238E27FC236}">
                    <a16:creationId xmlns:a16="http://schemas.microsoft.com/office/drawing/2014/main" id="{AA2BB5C4-EE93-E3B6-3CEF-76FD574A2FDB}"/>
                  </a:ext>
                </a:extLst>
              </p:cNvPr>
              <p:cNvPicPr/>
              <p:nvPr/>
            </p:nvPicPr>
            <p:blipFill>
              <a:blip r:embed="rId14"/>
              <a:stretch>
                <a:fillRect/>
              </a:stretch>
            </p:blipFill>
            <p:spPr>
              <a:xfrm>
                <a:off x="9769103" y="3730185"/>
                <a:ext cx="11214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C89419F9-827A-7A7D-EFF3-6FB8C0862FB5}"/>
                  </a:ext>
                </a:extLst>
              </p14:cNvPr>
              <p14:cNvContentPartPr/>
              <p14:nvPr/>
            </p14:nvContentPartPr>
            <p14:xfrm>
              <a:off x="10284263" y="4325625"/>
              <a:ext cx="560880" cy="19800"/>
            </p14:xfrm>
          </p:contentPart>
        </mc:Choice>
        <mc:Fallback xmlns="">
          <p:pic>
            <p:nvPicPr>
              <p:cNvPr id="15" name="Ink 14">
                <a:extLst>
                  <a:ext uri="{FF2B5EF4-FFF2-40B4-BE49-F238E27FC236}">
                    <a16:creationId xmlns:a16="http://schemas.microsoft.com/office/drawing/2014/main" id="{C89419F9-827A-7A7D-EFF3-6FB8C0862FB5}"/>
                  </a:ext>
                </a:extLst>
              </p:cNvPr>
              <p:cNvPicPr/>
              <p:nvPr/>
            </p:nvPicPr>
            <p:blipFill>
              <a:blip r:embed="rId16"/>
              <a:stretch>
                <a:fillRect/>
              </a:stretch>
            </p:blipFill>
            <p:spPr>
              <a:xfrm>
                <a:off x="10230623" y="4217985"/>
                <a:ext cx="6685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B5B5D0B5-2960-FDBE-002B-751190116452}"/>
                  </a:ext>
                </a:extLst>
              </p14:cNvPr>
              <p14:cNvContentPartPr/>
              <p14:nvPr/>
            </p14:nvContentPartPr>
            <p14:xfrm>
              <a:off x="4408703" y="4543785"/>
              <a:ext cx="3457800" cy="29160"/>
            </p14:xfrm>
          </p:contentPart>
        </mc:Choice>
        <mc:Fallback xmlns="">
          <p:pic>
            <p:nvPicPr>
              <p:cNvPr id="16" name="Ink 15">
                <a:extLst>
                  <a:ext uri="{FF2B5EF4-FFF2-40B4-BE49-F238E27FC236}">
                    <a16:creationId xmlns:a16="http://schemas.microsoft.com/office/drawing/2014/main" id="{B5B5D0B5-2960-FDBE-002B-751190116452}"/>
                  </a:ext>
                </a:extLst>
              </p:cNvPr>
              <p:cNvPicPr/>
              <p:nvPr/>
            </p:nvPicPr>
            <p:blipFill>
              <a:blip r:embed="rId18"/>
              <a:stretch>
                <a:fillRect/>
              </a:stretch>
            </p:blipFill>
            <p:spPr>
              <a:xfrm>
                <a:off x="4355063" y="4436145"/>
                <a:ext cx="35654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26843821-874E-5CFA-8143-41D8301F987D}"/>
                  </a:ext>
                </a:extLst>
              </p14:cNvPr>
              <p14:cNvContentPartPr/>
              <p14:nvPr/>
            </p14:nvContentPartPr>
            <p14:xfrm>
              <a:off x="7903223" y="4484745"/>
              <a:ext cx="62280" cy="6120"/>
            </p14:xfrm>
          </p:contentPart>
        </mc:Choice>
        <mc:Fallback xmlns="">
          <p:pic>
            <p:nvPicPr>
              <p:cNvPr id="17" name="Ink 16">
                <a:extLst>
                  <a:ext uri="{FF2B5EF4-FFF2-40B4-BE49-F238E27FC236}">
                    <a16:creationId xmlns:a16="http://schemas.microsoft.com/office/drawing/2014/main" id="{26843821-874E-5CFA-8143-41D8301F987D}"/>
                  </a:ext>
                </a:extLst>
              </p:cNvPr>
              <p:cNvPicPr/>
              <p:nvPr/>
            </p:nvPicPr>
            <p:blipFill>
              <a:blip r:embed="rId20"/>
              <a:stretch>
                <a:fillRect/>
              </a:stretch>
            </p:blipFill>
            <p:spPr>
              <a:xfrm>
                <a:off x="7849223" y="4376745"/>
                <a:ext cx="169920" cy="221760"/>
              </a:xfrm>
              <a:prstGeom prst="rect">
                <a:avLst/>
              </a:prstGeom>
            </p:spPr>
          </p:pic>
        </mc:Fallback>
      </mc:AlternateContent>
    </p:spTree>
    <p:extLst>
      <p:ext uri="{BB962C8B-B14F-4D97-AF65-F5344CB8AC3E}">
        <p14:creationId xmlns:p14="http://schemas.microsoft.com/office/powerpoint/2010/main" val="1909376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rgbClr val="FFFFFF"/>
                </a:solidFill>
                <a:latin typeface="+mj-lt"/>
                <a:ea typeface="+mj-ea"/>
                <a:cs typeface="+mj-cs"/>
              </a:rPr>
              <a:t>Contact Information</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8169FFE3-4510-93EB-F5E8-57DEEF33967D}"/>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algn="l"/>
            <a:r>
              <a:rPr lang="en-US" b="1" i="0" dirty="0">
                <a:solidFill>
                  <a:srgbClr val="0A0A0A"/>
                </a:solidFill>
                <a:effectLst/>
                <a:highlight>
                  <a:srgbClr val="FEFEFE"/>
                </a:highlight>
                <a:latin typeface="museo"/>
              </a:rPr>
              <a:t>Office of State Ethics</a:t>
            </a:r>
          </a:p>
          <a:p>
            <a:pPr algn="l"/>
            <a:r>
              <a:rPr lang="en-US" dirty="0">
                <a:solidFill>
                  <a:srgbClr val="0A0A0A"/>
                </a:solidFill>
                <a:highlight>
                  <a:srgbClr val="FEFEFE"/>
                </a:highlight>
                <a:latin typeface="open-sans"/>
                <a:hlinkClick r:id="rId2">
                  <a:extLst>
                    <a:ext uri="{A12FA001-AC4F-418D-AE19-62706E023703}">
                      <ahyp:hlinkClr xmlns:ahyp="http://schemas.microsoft.com/office/drawing/2018/hyperlinkcolor" val="tx"/>
                    </a:ext>
                  </a:extLst>
                </a:hlinkClick>
              </a:rPr>
              <a:t>ethics.code@ct.gov</a:t>
            </a:r>
            <a:endParaRPr lang="en-US" dirty="0">
              <a:solidFill>
                <a:srgbClr val="0A0A0A"/>
              </a:solidFill>
              <a:highlight>
                <a:srgbClr val="FEFEFE"/>
              </a:highlight>
              <a:latin typeface="open-sans"/>
            </a:endParaRPr>
          </a:p>
          <a:p>
            <a:pPr algn="l"/>
            <a:r>
              <a:rPr lang="en-US" dirty="0">
                <a:solidFill>
                  <a:srgbClr val="0A0A0A"/>
                </a:solidFill>
                <a:highlight>
                  <a:srgbClr val="FEFEFE"/>
                </a:highlight>
                <a:latin typeface="open-sans"/>
                <a:hlinkClick r:id="rId3">
                  <a:extLst>
                    <a:ext uri="{A12FA001-AC4F-418D-AE19-62706E023703}">
                      <ahyp:hlinkClr xmlns:ahyp="http://schemas.microsoft.com/office/drawing/2018/hyperlinkcolor" val="tx"/>
                    </a:ext>
                  </a:extLst>
                </a:hlinkClick>
              </a:rPr>
              <a:t>ethics.enforcement@ct.gov</a:t>
            </a:r>
            <a:endParaRPr lang="en-US" dirty="0">
              <a:solidFill>
                <a:srgbClr val="0A0A0A"/>
              </a:solidFill>
              <a:highlight>
                <a:srgbClr val="FEFEFE"/>
              </a:highlight>
              <a:latin typeface="open-sans"/>
            </a:endParaRPr>
          </a:p>
          <a:p>
            <a:pPr algn="l"/>
            <a:r>
              <a:rPr lang="en-US" b="0" i="0" dirty="0">
                <a:solidFill>
                  <a:srgbClr val="0A0A0A"/>
                </a:solidFill>
                <a:effectLst/>
                <a:highlight>
                  <a:srgbClr val="FEFEFE"/>
                </a:highlight>
                <a:latin typeface="open-sans"/>
              </a:rPr>
              <a:t>165 Capitol Avenue</a:t>
            </a:r>
            <a:br>
              <a:rPr lang="en-US" b="0" i="0" dirty="0">
                <a:solidFill>
                  <a:srgbClr val="0A0A0A"/>
                </a:solidFill>
                <a:effectLst/>
                <a:highlight>
                  <a:srgbClr val="FEFEFE"/>
                </a:highlight>
                <a:latin typeface="open-sans"/>
              </a:rPr>
            </a:br>
            <a:r>
              <a:rPr lang="en-US" b="0" i="0" dirty="0">
                <a:solidFill>
                  <a:srgbClr val="0A0A0A"/>
                </a:solidFill>
                <a:effectLst/>
                <a:highlight>
                  <a:srgbClr val="FEFEFE"/>
                </a:highlight>
                <a:latin typeface="open-sans"/>
              </a:rPr>
              <a:t>Suite 1200</a:t>
            </a:r>
            <a:br>
              <a:rPr lang="en-US" b="0" i="0" dirty="0">
                <a:solidFill>
                  <a:srgbClr val="0A0A0A"/>
                </a:solidFill>
                <a:effectLst/>
                <a:highlight>
                  <a:srgbClr val="FEFEFE"/>
                </a:highlight>
                <a:latin typeface="open-sans"/>
              </a:rPr>
            </a:br>
            <a:r>
              <a:rPr lang="en-US" b="0" i="0" dirty="0">
                <a:solidFill>
                  <a:srgbClr val="0A0A0A"/>
                </a:solidFill>
                <a:effectLst/>
                <a:highlight>
                  <a:srgbClr val="FEFEFE"/>
                </a:highlight>
                <a:latin typeface="open-sans"/>
              </a:rPr>
              <a:t>Hartford CT 06106</a:t>
            </a:r>
            <a:br>
              <a:rPr lang="en-US" b="0" i="0" dirty="0">
                <a:solidFill>
                  <a:srgbClr val="0A0A0A"/>
                </a:solidFill>
                <a:effectLst/>
                <a:highlight>
                  <a:srgbClr val="FEFEFE"/>
                </a:highlight>
                <a:latin typeface="open-sans"/>
              </a:rPr>
            </a:br>
            <a:r>
              <a:rPr lang="en-US" b="0" i="0" dirty="0">
                <a:solidFill>
                  <a:srgbClr val="0A0A0A"/>
                </a:solidFill>
                <a:effectLst/>
                <a:highlight>
                  <a:srgbClr val="FEFEFE"/>
                </a:highlight>
                <a:latin typeface="open-sans"/>
              </a:rPr>
              <a:t>Phone Number: </a:t>
            </a:r>
            <a:r>
              <a:rPr lang="en-US" b="0" i="0" u="none" strike="noStrike" dirty="0">
                <a:solidFill>
                  <a:srgbClr val="0771BB"/>
                </a:solidFill>
                <a:effectLst/>
                <a:highlight>
                  <a:srgbClr val="FEFEFE"/>
                </a:highlight>
                <a:latin typeface="open-sans"/>
                <a:hlinkClick r:id="rId4"/>
              </a:rPr>
              <a:t>860-263-2400</a:t>
            </a:r>
            <a:br>
              <a:rPr lang="en-US" b="0" i="0" dirty="0">
                <a:solidFill>
                  <a:srgbClr val="0A0A0A"/>
                </a:solidFill>
                <a:effectLst/>
                <a:highlight>
                  <a:srgbClr val="FEFEFE"/>
                </a:highlight>
                <a:latin typeface="open-sans"/>
              </a:rPr>
            </a:br>
            <a:endParaRPr lang="en-US" b="0" i="0" dirty="0">
              <a:solidFill>
                <a:srgbClr val="0A0A0A"/>
              </a:solidFill>
              <a:effectLst/>
              <a:highlight>
                <a:srgbClr val="FEFEFE"/>
              </a:highlight>
              <a:latin typeface="open-sans"/>
            </a:endParaRPr>
          </a:p>
          <a:p>
            <a:pPr algn="l" rtl="0" latinLnBrk="0"/>
            <a:endParaRPr lang="en-US" dirty="0">
              <a:solidFill>
                <a:srgbClr val="0A0A0A"/>
              </a:solidFill>
              <a:highlight>
                <a:srgbClr val="FEFEFE"/>
              </a:highlight>
              <a:latin typeface="museo"/>
            </a:endParaRPr>
          </a:p>
          <a:p>
            <a:pPr algn="l" rtl="0" latinLnBrk="0"/>
            <a:r>
              <a:rPr lang="en-US" b="1" dirty="0">
                <a:solidFill>
                  <a:srgbClr val="0A0A0A"/>
                </a:solidFill>
                <a:highlight>
                  <a:srgbClr val="FEFEFE"/>
                </a:highlight>
                <a:latin typeface="museo"/>
              </a:rPr>
              <a:t>Your Ethics Liaison </a:t>
            </a:r>
          </a:p>
          <a:p>
            <a:pPr algn="l" rtl="0" latinLnBrk="0"/>
            <a:r>
              <a:rPr lang="en-US" dirty="0">
                <a:solidFill>
                  <a:srgbClr val="0A0A0A"/>
                </a:solidFill>
                <a:highlight>
                  <a:srgbClr val="FEFEFE"/>
                </a:highlight>
                <a:latin typeface="museo"/>
              </a:rPr>
              <a:t>Cynthia Isales </a:t>
            </a:r>
          </a:p>
          <a:p>
            <a:pPr algn="l" rtl="0" latinLnBrk="0"/>
            <a:r>
              <a:rPr lang="en-US" dirty="0">
                <a:solidFill>
                  <a:srgbClr val="0A0A0A"/>
                </a:solidFill>
                <a:highlight>
                  <a:srgbClr val="FEFEFE"/>
                </a:highlight>
                <a:latin typeface="museo"/>
                <a:hlinkClick r:id="rId5"/>
              </a:rPr>
              <a:t>Cynthia.isales@ctstate.edu</a:t>
            </a:r>
            <a:r>
              <a:rPr lang="en-US" dirty="0">
                <a:solidFill>
                  <a:srgbClr val="0A0A0A"/>
                </a:solidFill>
                <a:highlight>
                  <a:srgbClr val="FEFEFE"/>
                </a:highlight>
                <a:latin typeface="museo"/>
              </a:rPr>
              <a:t> </a:t>
            </a:r>
          </a:p>
          <a:p>
            <a:pPr algn="l" rtl="0" latinLnBrk="0"/>
            <a:r>
              <a:rPr lang="en-US" dirty="0">
                <a:solidFill>
                  <a:srgbClr val="0A0A0A"/>
                </a:solidFill>
                <a:highlight>
                  <a:srgbClr val="FEFEFE"/>
                </a:highlight>
                <a:latin typeface="museo"/>
              </a:rPr>
              <a:t>185 Main Street </a:t>
            </a:r>
          </a:p>
          <a:p>
            <a:pPr algn="l" rtl="0" latinLnBrk="0"/>
            <a:r>
              <a:rPr lang="en-US" dirty="0">
                <a:solidFill>
                  <a:srgbClr val="0A0A0A"/>
                </a:solidFill>
                <a:highlight>
                  <a:srgbClr val="FEFEFE"/>
                </a:highlight>
                <a:latin typeface="museo"/>
              </a:rPr>
              <a:t>New Britain CT 06051</a:t>
            </a:r>
          </a:p>
          <a:p>
            <a:pPr algn="l" rtl="0" latinLnBrk="0"/>
            <a:r>
              <a:rPr lang="en-US" dirty="0">
                <a:solidFill>
                  <a:srgbClr val="0A0A0A"/>
                </a:solidFill>
                <a:highlight>
                  <a:srgbClr val="FEFEFE"/>
                </a:highlight>
                <a:latin typeface="museo"/>
              </a:rPr>
              <a:t>860-305-2164</a:t>
            </a:r>
          </a:p>
          <a:p>
            <a:pPr algn="l" rtl="0" latinLnBrk="0"/>
            <a:endParaRPr lang="en-US" dirty="0">
              <a:solidFill>
                <a:srgbClr val="0A0A0A"/>
              </a:solidFill>
              <a:highlight>
                <a:srgbClr val="FEFEFE"/>
              </a:highlight>
              <a:latin typeface="museo"/>
            </a:endParaRPr>
          </a:p>
          <a:p>
            <a:pPr algn="l" rtl="0" latinLnBrk="0"/>
            <a:r>
              <a:rPr lang="en-US" b="1" dirty="0">
                <a:solidFill>
                  <a:srgbClr val="0A0A0A"/>
                </a:solidFill>
                <a:highlight>
                  <a:srgbClr val="FEFEFE"/>
                </a:highlight>
                <a:latin typeface="museo"/>
              </a:rPr>
              <a:t>Your Ethics Policies </a:t>
            </a:r>
          </a:p>
          <a:p>
            <a:pPr algn="l" rtl="0" latinLnBrk="0"/>
            <a:r>
              <a:rPr lang="en-US" dirty="0">
                <a:solidFill>
                  <a:srgbClr val="0A0A0A"/>
                </a:solidFill>
                <a:highlight>
                  <a:srgbClr val="FEFEFE"/>
                </a:highlight>
                <a:latin typeface="museo"/>
              </a:rPr>
              <a:t>BOR 407 Ethics Statement </a:t>
            </a:r>
          </a:p>
          <a:p>
            <a:pPr algn="l" rtl="0" latinLnBrk="0"/>
            <a:r>
              <a:rPr lang="en-US" dirty="0">
                <a:solidFill>
                  <a:srgbClr val="0A0A0A"/>
                </a:solidFill>
                <a:highlight>
                  <a:srgbClr val="FEFEFE"/>
                </a:highlight>
                <a:latin typeface="museo"/>
              </a:rPr>
              <a:t>BOR </a:t>
            </a:r>
            <a:r>
              <a:rPr lang="en-US" dirty="0"/>
              <a:t>4.6 Policy Regarding Nepotism in Employmen</a:t>
            </a:r>
            <a:r>
              <a:rPr lang="en-US" dirty="0">
                <a:solidFill>
                  <a:srgbClr val="0A0A0A"/>
                </a:solidFill>
                <a:highlight>
                  <a:srgbClr val="FEFEFE"/>
                </a:highlight>
                <a:latin typeface="museo"/>
              </a:rPr>
              <a:t>t</a:t>
            </a:r>
          </a:p>
          <a:p>
            <a:pPr algn="l" rtl="0" latinLnBrk="0"/>
            <a:r>
              <a:rPr lang="en-US" dirty="0">
                <a:solidFill>
                  <a:srgbClr val="0A0A0A"/>
                </a:solidFill>
                <a:highlight>
                  <a:srgbClr val="FEFEFE"/>
                </a:highlight>
                <a:latin typeface="museo"/>
              </a:rPr>
              <a:t>BOR 4.10 Code of Conduct for Regents, Employees and Volunteers </a:t>
            </a:r>
          </a:p>
          <a:p>
            <a:pPr marL="0" marR="0" indent="-228600">
              <a:lnSpc>
                <a:spcPct val="90000"/>
              </a:lnSpc>
              <a:spcBef>
                <a:spcPts val="0"/>
              </a:spcBef>
              <a:spcAft>
                <a:spcPts val="800"/>
              </a:spcAft>
              <a:buFont typeface="Arial" panose="020B0604020202020204" pitchFamily="34" charset="0"/>
              <a:buChar char="•"/>
            </a:pPr>
            <a:endParaRPr lang="en-US" dirty="0"/>
          </a:p>
          <a:p>
            <a:pPr marR="0">
              <a:lnSpc>
                <a:spcPct val="90000"/>
              </a:lnSpc>
              <a:spcBef>
                <a:spcPts val="0"/>
              </a:spcBef>
              <a:spcAft>
                <a:spcPts val="800"/>
              </a:spcAft>
            </a:pPr>
            <a:endParaRPr lang="en-US" dirty="0">
              <a:effectLst/>
            </a:endParaRPr>
          </a:p>
        </p:txBody>
      </p:sp>
    </p:spTree>
    <p:extLst>
      <p:ext uri="{BB962C8B-B14F-4D97-AF65-F5344CB8AC3E}">
        <p14:creationId xmlns:p14="http://schemas.microsoft.com/office/powerpoint/2010/main" val="259574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6198A0D6-AD6D-1699-0F57-979965FAD7CE}"/>
              </a:ext>
            </a:extLst>
          </p:cNvPr>
          <p:cNvSpPr txBox="1"/>
          <p:nvPr/>
        </p:nvSpPr>
        <p:spPr>
          <a:xfrm>
            <a:off x="841246" y="673770"/>
            <a:ext cx="3644489" cy="241448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kern="1200">
                <a:solidFill>
                  <a:srgbClr val="FFFFFF"/>
                </a:solidFill>
                <a:latin typeface="+mj-lt"/>
                <a:ea typeface="+mj-ea"/>
                <a:cs typeface="+mj-cs"/>
              </a:rPr>
              <a:t>Ethics </a:t>
            </a:r>
          </a:p>
        </p:txBody>
      </p:sp>
      <p:sp>
        <p:nvSpPr>
          <p:cNvPr id="49" name="TextBox 48">
            <a:extLst>
              <a:ext uri="{FF2B5EF4-FFF2-40B4-BE49-F238E27FC236}">
                <a16:creationId xmlns:a16="http://schemas.microsoft.com/office/drawing/2014/main" id="{9063287C-DE66-9FF1-2F42-345FB0A07B5C}"/>
              </a:ext>
            </a:extLst>
          </p:cNvPr>
          <p:cNvSpPr txBox="1"/>
          <p:nvPr/>
        </p:nvSpPr>
        <p:spPr>
          <a:xfrm>
            <a:off x="6095999" y="882315"/>
            <a:ext cx="5254754" cy="5294647"/>
          </a:xfrm>
          <a:prstGeom prst="rect">
            <a:avLst/>
          </a:prstGeom>
        </p:spPr>
        <p:txBody>
          <a:bodyPr vert="horz" lIns="91440" tIns="45720" rIns="91440" bIns="45720" rtlCol="0">
            <a:normAutofit/>
          </a:bodyPr>
          <a:lstStyle/>
          <a:p>
            <a:pPr marR="0">
              <a:lnSpc>
                <a:spcPct val="90000"/>
              </a:lnSpc>
              <a:spcBef>
                <a:spcPts val="0"/>
              </a:spcBef>
              <a:spcAft>
                <a:spcPts val="800"/>
              </a:spcAft>
            </a:pPr>
            <a:r>
              <a:rPr lang="en-US" sz="2200" dirty="0">
                <a:effectLst/>
              </a:rPr>
              <a:t>Code of Ethics for Public Officials</a:t>
            </a:r>
          </a:p>
          <a:p>
            <a:pPr marL="0" marR="0" indent="-228600">
              <a:lnSpc>
                <a:spcPct val="90000"/>
              </a:lnSpc>
              <a:spcBef>
                <a:spcPts val="0"/>
              </a:spcBef>
              <a:spcAft>
                <a:spcPts val="800"/>
              </a:spcAft>
              <a:buFont typeface="Arial" panose="020B0604020202020204" pitchFamily="34" charset="0"/>
              <a:buChar char="•"/>
            </a:pPr>
            <a:endParaRPr lang="en-US" sz="2200" dirty="0"/>
          </a:p>
          <a:p>
            <a:pPr marR="0">
              <a:lnSpc>
                <a:spcPct val="90000"/>
              </a:lnSpc>
              <a:spcBef>
                <a:spcPts val="0"/>
              </a:spcBef>
              <a:spcAft>
                <a:spcPts val="800"/>
              </a:spcAft>
            </a:pPr>
            <a:r>
              <a:rPr lang="en-US" sz="2200" b="1" dirty="0">
                <a:effectLst/>
              </a:rPr>
              <a:t>                        Why? </a:t>
            </a:r>
          </a:p>
          <a:p>
            <a:pPr marL="0" marR="0" indent="-228600">
              <a:lnSpc>
                <a:spcPct val="90000"/>
              </a:lnSpc>
              <a:spcBef>
                <a:spcPts val="0"/>
              </a:spcBef>
              <a:spcAft>
                <a:spcPts val="800"/>
              </a:spcAft>
              <a:buFont typeface="Arial" panose="020B0604020202020204" pitchFamily="34" charset="0"/>
              <a:buChar char="•"/>
            </a:pPr>
            <a:endParaRPr lang="en-US" sz="2200" b="1" dirty="0"/>
          </a:p>
          <a:p>
            <a:pPr marR="0">
              <a:lnSpc>
                <a:spcPct val="90000"/>
              </a:lnSpc>
              <a:spcBef>
                <a:spcPts val="0"/>
              </a:spcBef>
              <a:spcAft>
                <a:spcPts val="800"/>
              </a:spcAft>
            </a:pPr>
            <a:endParaRPr lang="en-US" sz="2200" dirty="0"/>
          </a:p>
          <a:p>
            <a:pPr marR="0">
              <a:lnSpc>
                <a:spcPct val="90000"/>
              </a:lnSpc>
              <a:spcBef>
                <a:spcPts val="0"/>
              </a:spcBef>
              <a:spcAft>
                <a:spcPts val="800"/>
              </a:spcAft>
            </a:pPr>
            <a:r>
              <a:rPr lang="en-US" sz="2200" dirty="0"/>
              <a:t> </a:t>
            </a:r>
          </a:p>
          <a:p>
            <a:pPr marL="285750" marR="0" indent="-228600">
              <a:lnSpc>
                <a:spcPct val="90000"/>
              </a:lnSpc>
              <a:spcBef>
                <a:spcPts val="0"/>
              </a:spcBef>
              <a:spcAft>
                <a:spcPts val="800"/>
              </a:spcAft>
              <a:buFont typeface="Arial" panose="020B0604020202020204" pitchFamily="34" charset="0"/>
              <a:buChar char="•"/>
            </a:pPr>
            <a:endParaRPr lang="en-US" sz="2200" b="1" dirty="0">
              <a:effectLst/>
            </a:endParaRPr>
          </a:p>
          <a:p>
            <a:pPr marL="0" marR="0" indent="-228600">
              <a:lnSpc>
                <a:spcPct val="90000"/>
              </a:lnSpc>
              <a:spcBef>
                <a:spcPts val="0"/>
              </a:spcBef>
              <a:spcAft>
                <a:spcPts val="800"/>
              </a:spcAft>
              <a:buFont typeface="Arial" panose="020B0604020202020204" pitchFamily="34" charset="0"/>
              <a:buChar char="•"/>
            </a:pPr>
            <a:endParaRPr lang="en-US" sz="2200" dirty="0"/>
          </a:p>
          <a:p>
            <a:pPr marL="0" marR="0" indent="-228600">
              <a:lnSpc>
                <a:spcPct val="90000"/>
              </a:lnSpc>
              <a:spcBef>
                <a:spcPts val="0"/>
              </a:spcBef>
              <a:spcAft>
                <a:spcPts val="800"/>
              </a:spcAft>
              <a:buFont typeface="Arial" panose="020B0604020202020204" pitchFamily="34" charset="0"/>
              <a:buChar char="•"/>
            </a:pPr>
            <a:endParaRPr lang="en-US" sz="2200" dirty="0"/>
          </a:p>
          <a:p>
            <a:pPr marL="0" marR="0" indent="-228600">
              <a:lnSpc>
                <a:spcPct val="90000"/>
              </a:lnSpc>
              <a:spcBef>
                <a:spcPts val="0"/>
              </a:spcBef>
              <a:spcAft>
                <a:spcPts val="800"/>
              </a:spcAft>
              <a:buFont typeface="Arial" panose="020B0604020202020204" pitchFamily="34" charset="0"/>
              <a:buChar char="•"/>
            </a:pPr>
            <a:endParaRPr lang="en-US" sz="2200" dirty="0"/>
          </a:p>
        </p:txBody>
      </p:sp>
      <p:pic>
        <p:nvPicPr>
          <p:cNvPr id="18" name="Picture 17" descr="A person handing money to another person&#10;&#10;Description automatically generated">
            <a:extLst>
              <a:ext uri="{FF2B5EF4-FFF2-40B4-BE49-F238E27FC236}">
                <a16:creationId xmlns:a16="http://schemas.microsoft.com/office/drawing/2014/main" id="{1D7B4547-5B5B-2349-5C20-32F827C636C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87271" y="2227412"/>
            <a:ext cx="7625369" cy="4291993"/>
          </a:xfrm>
          <a:prstGeom prst="rect">
            <a:avLst/>
          </a:prstGeom>
        </p:spPr>
      </p:pic>
    </p:spTree>
    <p:extLst>
      <p:ext uri="{BB962C8B-B14F-4D97-AF65-F5344CB8AC3E}">
        <p14:creationId xmlns:p14="http://schemas.microsoft.com/office/powerpoint/2010/main" val="1294894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rgbClr val="FFFFFF"/>
                </a:solidFill>
                <a:latin typeface="+mj-lt"/>
                <a:ea typeface="+mj-ea"/>
                <a:cs typeface="+mj-cs"/>
              </a:rPr>
              <a:t>Compliance</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8169FFE3-4510-93EB-F5E8-57DEEF33967D}"/>
              </a:ext>
            </a:extLst>
          </p:cNvPr>
          <p:cNvSpPr txBox="1"/>
          <p:nvPr/>
        </p:nvSpPr>
        <p:spPr>
          <a:xfrm>
            <a:off x="4447308" y="591344"/>
            <a:ext cx="6906491" cy="5585619"/>
          </a:xfrm>
          <a:prstGeom prst="rect">
            <a:avLst/>
          </a:prstGeom>
        </p:spPr>
        <p:txBody>
          <a:bodyPr vert="horz" lIns="91440" tIns="45720" rIns="91440" bIns="45720" rtlCol="0" anchor="ctr">
            <a:normAutofit lnSpcReduction="10000"/>
          </a:bodyPr>
          <a:lstStyle/>
          <a:p>
            <a:r>
              <a:rPr lang="en-US" b="1" dirty="0"/>
              <a:t>Other areas of compliance </a:t>
            </a:r>
          </a:p>
          <a:p>
            <a:endParaRPr lang="en-US" dirty="0"/>
          </a:p>
          <a:p>
            <a:r>
              <a:rPr lang="en-US" b="1" dirty="0"/>
              <a:t>Freedom of Information </a:t>
            </a:r>
          </a:p>
          <a:p>
            <a:pPr marL="285750" indent="-285750">
              <a:buFont typeface="Arial" panose="020B0604020202020204" pitchFamily="34" charset="0"/>
              <a:buChar char="•"/>
            </a:pPr>
            <a:endParaRPr lang="en-US" b="0" i="0" dirty="0">
              <a:solidFill>
                <a:srgbClr val="0A0A0A"/>
              </a:solidFill>
              <a:effectLst/>
              <a:latin typeface="Arial" panose="020B0604020202020204" pitchFamily="34" charset="0"/>
            </a:endParaRPr>
          </a:p>
          <a:p>
            <a:pPr marL="285750" indent="-285750">
              <a:buFont typeface="Arial" panose="020B0604020202020204" pitchFamily="34" charset="0"/>
              <a:buChar char="•"/>
            </a:pPr>
            <a:r>
              <a:rPr lang="en-US" dirty="0">
                <a:latin typeface="Aptos" panose="020B0004020202020204" pitchFamily="34" charset="0"/>
                <a:ea typeface="MS PGothic" panose="020B0600070205080204" pitchFamily="34" charset="-128"/>
              </a:rPr>
              <a:t>The Freedom of Information Commission was created by the General Assembly in l975 with the passage of the Freedom of Information Act.  The Act provides the public with rights of access to records and meetings of public agencies. </a:t>
            </a:r>
          </a:p>
          <a:p>
            <a:pPr marL="285750" indent="-285750">
              <a:buFont typeface="Arial" panose="020B0604020202020204" pitchFamily="34" charset="0"/>
              <a:buChar char="•"/>
            </a:pPr>
            <a:endParaRPr lang="en-US" dirty="0"/>
          </a:p>
          <a:p>
            <a:r>
              <a:rPr lang="en-US" b="1" dirty="0"/>
              <a:t>Records Management </a:t>
            </a:r>
          </a:p>
          <a:p>
            <a:endParaRPr lang="en-US" b="1" dirty="0"/>
          </a:p>
          <a:p>
            <a:pPr marL="285750" marR="0" indent="-285750">
              <a:spcBef>
                <a:spcPts val="0"/>
              </a:spcBef>
              <a:spcAft>
                <a:spcPts val="0"/>
              </a:spcAft>
              <a:buFont typeface="Arial" panose="020B0604020202020204" pitchFamily="34" charset="0"/>
              <a:buChar char="•"/>
            </a:pPr>
            <a:r>
              <a:rPr lang="en-US" sz="1800" dirty="0">
                <a:effectLst/>
                <a:latin typeface="Aptos" panose="020B0004020202020204" pitchFamily="34" charset="0"/>
                <a:ea typeface="MS PGothic" panose="020B0600070205080204" pitchFamily="34" charset="-128"/>
                <a:cs typeface="MS PGothic" panose="020B0600070205080204" pitchFamily="34" charset="-128"/>
              </a:rPr>
              <a:t>Pursuant to Connecticut General Statutes §§ 11-8b and 7-109, records shall not be removed, destroyed, mutilated, transferred or otherwise damaged or disposed of, in whole or in part, except as provided by law or under the rules established by the Office of the Public Records Administrator. Pursuant to Connecticut General Statutes §§ 1-240 and 53-153, unauthorized removal or destruction of records is a misdemeanor or felony offense and is punishable by fine or imprisonment. </a:t>
            </a:r>
          </a:p>
          <a:p>
            <a:pPr marL="0" marR="0">
              <a:spcBef>
                <a:spcPts val="0"/>
              </a:spcBef>
              <a:spcAft>
                <a:spcPts val="0"/>
              </a:spcAft>
            </a:pPr>
            <a:r>
              <a:rPr lang="en-US" sz="1800" dirty="0">
                <a:effectLst/>
                <a:latin typeface="Aptos" panose="020B0004020202020204" pitchFamily="34" charset="0"/>
                <a:ea typeface="MS PGothic" panose="020B0600070205080204" pitchFamily="34" charset="-128"/>
                <a:cs typeface="MS PGothic" panose="020B0600070205080204" pitchFamily="34" charset="-128"/>
              </a:rPr>
              <a:t> </a:t>
            </a:r>
          </a:p>
          <a:p>
            <a:r>
              <a:rPr lang="en-US" sz="1800" dirty="0">
                <a:effectLst/>
                <a:latin typeface="Aptos" panose="020B0004020202020204" pitchFamily="34" charset="0"/>
                <a:ea typeface="MS PGothic" panose="020B0600070205080204" pitchFamily="34" charset="-128"/>
                <a:cs typeface="MS PGothic" panose="020B0600070205080204" pitchFamily="34" charset="-128"/>
              </a:rPr>
              <a:t>	Please refer to the following Policy for further guidance: 	</a:t>
            </a:r>
            <a:r>
              <a:rPr lang="en-US" sz="1800" u="sng" dirty="0">
                <a:solidFill>
                  <a:srgbClr val="467886"/>
                </a:solidFill>
                <a:effectLst/>
                <a:latin typeface="Aptos" panose="020B0004020202020204" pitchFamily="34" charset="0"/>
                <a:ea typeface="MS PGothic" panose="020B0600070205080204" pitchFamily="34" charset="-128"/>
                <a:cs typeface="MS PGothic" panose="020B0600070205080204" pitchFamily="34" charset="-128"/>
                <a:hlinkClick r:id="rId2"/>
              </a:rPr>
              <a:t>Public Records Policy 05: Disposition of Public Records</a:t>
            </a:r>
            <a:r>
              <a:rPr lang="en-US" sz="1800" dirty="0">
                <a:effectLst/>
                <a:latin typeface="Aptos" panose="020B0004020202020204" pitchFamily="34" charset="0"/>
                <a:ea typeface="MS PGothic" panose="020B0600070205080204" pitchFamily="34" charset="-128"/>
                <a:cs typeface="MS PGothic" panose="020B0600070205080204" pitchFamily="34" charset="-128"/>
              </a:rPr>
              <a:t>. </a:t>
            </a:r>
            <a:endParaRPr lang="en-US" dirty="0"/>
          </a:p>
          <a:p>
            <a:pPr marL="0" marR="0" indent="-228600">
              <a:lnSpc>
                <a:spcPct val="90000"/>
              </a:lnSpc>
              <a:spcBef>
                <a:spcPts val="0"/>
              </a:spcBef>
              <a:spcAft>
                <a:spcPts val="800"/>
              </a:spcAft>
              <a:buFont typeface="Arial" panose="020B0604020202020204" pitchFamily="34" charset="0"/>
              <a:buChar char="•"/>
            </a:pPr>
            <a:endParaRPr lang="en-US" dirty="0"/>
          </a:p>
          <a:p>
            <a:pPr marR="0">
              <a:lnSpc>
                <a:spcPct val="90000"/>
              </a:lnSpc>
              <a:spcBef>
                <a:spcPts val="0"/>
              </a:spcBef>
              <a:spcAft>
                <a:spcPts val="800"/>
              </a:spcAft>
            </a:pPr>
            <a:endParaRPr lang="en-US" dirty="0">
              <a:effectLst/>
            </a:endParaRPr>
          </a:p>
        </p:txBody>
      </p:sp>
    </p:spTree>
    <p:extLst>
      <p:ext uri="{BB962C8B-B14F-4D97-AF65-F5344CB8AC3E}">
        <p14:creationId xmlns:p14="http://schemas.microsoft.com/office/powerpoint/2010/main" val="85674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7D76AD32-2C0E-EF08-1F2A-7A4902F41B85}"/>
              </a:ext>
            </a:extLst>
          </p:cNvPr>
          <p:cNvSpPr txBox="1"/>
          <p:nvPr/>
        </p:nvSpPr>
        <p:spPr>
          <a:xfrm>
            <a:off x="841246" y="673770"/>
            <a:ext cx="3644489" cy="241448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kern="1200">
                <a:solidFill>
                  <a:srgbClr val="FFFFFF"/>
                </a:solidFill>
                <a:latin typeface="+mj-lt"/>
                <a:ea typeface="+mj-ea"/>
                <a:cs typeface="+mj-cs"/>
              </a:rPr>
              <a:t>Use of State Position </a:t>
            </a:r>
          </a:p>
        </p:txBody>
      </p:sp>
      <p:sp>
        <p:nvSpPr>
          <p:cNvPr id="4" name="TextBox 3">
            <a:extLst>
              <a:ext uri="{FF2B5EF4-FFF2-40B4-BE49-F238E27FC236}">
                <a16:creationId xmlns:a16="http://schemas.microsoft.com/office/drawing/2014/main" id="{67BA74CE-C414-E499-9A1E-2C8EF5E8E624}"/>
              </a:ext>
            </a:extLst>
          </p:cNvPr>
          <p:cNvSpPr txBox="1"/>
          <p:nvPr/>
        </p:nvSpPr>
        <p:spPr>
          <a:xfrm>
            <a:off x="6095999" y="882315"/>
            <a:ext cx="5254754" cy="529464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200" i="0" u="none" strike="noStrike" dirty="0">
              <a:effectLst/>
              <a:highlight>
                <a:srgbClr val="FFFFFF"/>
              </a:highlight>
            </a:endParaRPr>
          </a:p>
          <a:p>
            <a:pPr indent="-228600">
              <a:lnSpc>
                <a:spcPct val="90000"/>
              </a:lnSpc>
              <a:spcAft>
                <a:spcPts val="600"/>
              </a:spcAft>
              <a:buFont typeface="Arial" panose="020B0604020202020204" pitchFamily="34" charset="0"/>
              <a:buChar char="•"/>
            </a:pPr>
            <a:endParaRPr lang="en-US" sz="2200" dirty="0">
              <a:highlight>
                <a:srgbClr val="FFFFFF"/>
              </a:highlight>
            </a:endParaRPr>
          </a:p>
          <a:p>
            <a:pPr>
              <a:lnSpc>
                <a:spcPct val="90000"/>
              </a:lnSpc>
              <a:spcAft>
                <a:spcPts val="600"/>
              </a:spcAft>
            </a:pPr>
            <a:r>
              <a:rPr lang="en-US" sz="2200" i="0" u="none" strike="noStrike" dirty="0">
                <a:effectLst/>
                <a:highlight>
                  <a:srgbClr val="FFFFFF"/>
                </a:highlight>
              </a:rPr>
              <a:t>You may not use your state position for:</a:t>
            </a:r>
            <a:br>
              <a:rPr lang="en-US" sz="2200" i="0" dirty="0">
                <a:effectLst/>
                <a:highlight>
                  <a:srgbClr val="FFFFFF"/>
                </a:highlight>
              </a:rPr>
            </a:br>
            <a:endParaRPr lang="en-US" sz="2200" i="0" dirty="0">
              <a:effectLst/>
              <a:highlight>
                <a:srgbClr val="FFFFFF"/>
              </a:highlight>
            </a:endParaRPr>
          </a:p>
          <a:p>
            <a:pPr lvl="1" indent="-228600">
              <a:lnSpc>
                <a:spcPct val="90000"/>
              </a:lnSpc>
              <a:spcAft>
                <a:spcPts val="600"/>
              </a:spcAft>
              <a:buFont typeface="Arial" panose="020B0604020202020204" pitchFamily="34" charset="0"/>
              <a:buChar char="•"/>
            </a:pPr>
            <a:r>
              <a:rPr lang="en-US" sz="2200" i="0" u="none" strike="noStrike" dirty="0">
                <a:effectLst/>
                <a:highlight>
                  <a:srgbClr val="FFFFFF"/>
                </a:highlight>
              </a:rPr>
              <a:t>Your own financial gain </a:t>
            </a:r>
            <a:endParaRPr lang="en-US" sz="2200" i="0" dirty="0">
              <a:effectLst/>
              <a:highlight>
                <a:srgbClr val="FFFFFF"/>
              </a:highlight>
            </a:endParaRPr>
          </a:p>
          <a:p>
            <a:pPr>
              <a:lnSpc>
                <a:spcPct val="90000"/>
              </a:lnSpc>
              <a:spcAft>
                <a:spcPts val="600"/>
              </a:spcAft>
            </a:pPr>
            <a:endParaRPr lang="en-US" sz="2200" i="0" dirty="0">
              <a:effectLst/>
              <a:highlight>
                <a:srgbClr val="FFFFFF"/>
              </a:highlight>
            </a:endParaRPr>
          </a:p>
          <a:p>
            <a:pPr lvl="1" indent="-228600">
              <a:lnSpc>
                <a:spcPct val="90000"/>
              </a:lnSpc>
              <a:spcAft>
                <a:spcPts val="600"/>
              </a:spcAft>
              <a:buFont typeface="Arial" panose="020B0604020202020204" pitchFamily="34" charset="0"/>
              <a:buChar char="•"/>
            </a:pPr>
            <a:r>
              <a:rPr lang="en-US" sz="2200" i="0" u="none" strike="noStrike" dirty="0">
                <a:effectLst/>
                <a:highlight>
                  <a:srgbClr val="FFFFFF"/>
                </a:highlight>
              </a:rPr>
              <a:t>The financial gain of your family </a:t>
            </a:r>
            <a:endParaRPr lang="en-US" sz="2200" i="0" dirty="0">
              <a:effectLst/>
              <a:highlight>
                <a:srgbClr val="FFFFFF"/>
              </a:highlight>
            </a:endParaRPr>
          </a:p>
          <a:p>
            <a:pPr>
              <a:lnSpc>
                <a:spcPct val="90000"/>
              </a:lnSpc>
              <a:spcAft>
                <a:spcPts val="600"/>
              </a:spcAft>
            </a:pPr>
            <a:r>
              <a:rPr lang="en-US" sz="2200" i="1" dirty="0">
                <a:highlight>
                  <a:srgbClr val="FFFFFF"/>
                </a:highlight>
              </a:rPr>
              <a:t>       </a:t>
            </a:r>
            <a:r>
              <a:rPr lang="en-US" sz="2200" i="1" u="none" strike="noStrike" dirty="0">
                <a:effectLst/>
                <a:highlight>
                  <a:srgbClr val="FFFFFF"/>
                </a:highlight>
              </a:rPr>
              <a:t>(spouse, child, child’s spouse, parent,            </a:t>
            </a:r>
          </a:p>
          <a:p>
            <a:pPr>
              <a:lnSpc>
                <a:spcPct val="90000"/>
              </a:lnSpc>
              <a:spcAft>
                <a:spcPts val="600"/>
              </a:spcAft>
            </a:pPr>
            <a:r>
              <a:rPr lang="en-US" sz="2200" i="1" dirty="0">
                <a:highlight>
                  <a:srgbClr val="FFFFFF"/>
                </a:highlight>
              </a:rPr>
              <a:t>         </a:t>
            </a:r>
            <a:r>
              <a:rPr lang="en-US" sz="2200" i="1" u="none" strike="noStrike" dirty="0">
                <a:effectLst/>
                <a:highlight>
                  <a:srgbClr val="FFFFFF"/>
                </a:highlight>
              </a:rPr>
              <a:t>sibling)</a:t>
            </a:r>
            <a:endParaRPr lang="en-US" sz="2200" i="0" dirty="0">
              <a:effectLst/>
              <a:highlight>
                <a:srgbClr val="FFFFFF"/>
              </a:highlight>
            </a:endParaRPr>
          </a:p>
          <a:p>
            <a:pPr lvl="1" indent="-228600">
              <a:lnSpc>
                <a:spcPct val="90000"/>
              </a:lnSpc>
              <a:spcAft>
                <a:spcPts val="600"/>
              </a:spcAft>
              <a:buFont typeface="Arial" panose="020B0604020202020204" pitchFamily="34" charset="0"/>
              <a:buChar char="•"/>
            </a:pPr>
            <a:endParaRPr lang="en-US" sz="2200" i="0" u="none" strike="noStrike" dirty="0">
              <a:effectLst/>
              <a:highlight>
                <a:srgbClr val="FFFFFF"/>
              </a:highlight>
            </a:endParaRPr>
          </a:p>
          <a:p>
            <a:pPr lvl="1" indent="-228600">
              <a:lnSpc>
                <a:spcPct val="90000"/>
              </a:lnSpc>
              <a:spcAft>
                <a:spcPts val="600"/>
              </a:spcAft>
              <a:buFont typeface="Arial" panose="020B0604020202020204" pitchFamily="34" charset="0"/>
              <a:buChar char="•"/>
            </a:pPr>
            <a:r>
              <a:rPr lang="en-US" sz="2200" i="0" u="none" strike="noStrike" dirty="0">
                <a:effectLst/>
                <a:highlight>
                  <a:srgbClr val="FFFFFF"/>
                </a:highlight>
              </a:rPr>
              <a:t>The financial gain of an associated business </a:t>
            </a:r>
            <a:endParaRPr lang="en-US" sz="2200" i="0" dirty="0">
              <a:effectLst/>
              <a:highlight>
                <a:srgbClr val="FFFFFF"/>
              </a:highlight>
            </a:endParaRPr>
          </a:p>
          <a:p>
            <a:pPr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272550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838200" y="673770"/>
            <a:ext cx="3220329" cy="2027227"/>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600" b="1" kern="1200">
                <a:solidFill>
                  <a:srgbClr val="FFFFFF"/>
                </a:solidFill>
                <a:latin typeface="+mj-lt"/>
                <a:ea typeface="+mj-ea"/>
                <a:cs typeface="+mj-cs"/>
              </a:rPr>
              <a:t>Advisory Opinion No. 2020-1</a:t>
            </a:r>
          </a:p>
        </p:txBody>
      </p:sp>
      <p:pic>
        <p:nvPicPr>
          <p:cNvPr id="4" name="Picture 3" descr="A document with a logo and text&#10;&#10;Description automatically generated">
            <a:extLst>
              <a:ext uri="{FF2B5EF4-FFF2-40B4-BE49-F238E27FC236}">
                <a16:creationId xmlns:a16="http://schemas.microsoft.com/office/drawing/2014/main" id="{DABF6F9E-21C9-DFF0-39E7-D71A8EF07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1318" y="499620"/>
            <a:ext cx="5782482" cy="5677692"/>
          </a:xfrm>
          <a:prstGeom prst="rect">
            <a:avLst/>
          </a:prstGeom>
        </p:spPr>
      </p:pic>
    </p:spTree>
    <p:extLst>
      <p:ext uri="{BB962C8B-B14F-4D97-AF65-F5344CB8AC3E}">
        <p14:creationId xmlns:p14="http://schemas.microsoft.com/office/powerpoint/2010/main" val="340179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838200" y="673770"/>
            <a:ext cx="3220329" cy="2027227"/>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600" b="1" kern="1200" dirty="0">
                <a:solidFill>
                  <a:srgbClr val="FFFFFF"/>
                </a:solidFill>
                <a:latin typeface="+mj-lt"/>
                <a:ea typeface="+mj-ea"/>
                <a:cs typeface="+mj-cs"/>
              </a:rPr>
              <a:t>Advisory Opinion No. 2021-2</a:t>
            </a:r>
          </a:p>
        </p:txBody>
      </p:sp>
      <p:pic>
        <p:nvPicPr>
          <p:cNvPr id="4" name="Picture 3" descr="A document with text and a blue and white background&#10;&#10;Description automatically generated">
            <a:extLst>
              <a:ext uri="{FF2B5EF4-FFF2-40B4-BE49-F238E27FC236}">
                <a16:creationId xmlns:a16="http://schemas.microsoft.com/office/drawing/2014/main" id="{489F0BE5-C802-0861-605F-22781DCFE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9103" y="794531"/>
            <a:ext cx="5772956" cy="5468113"/>
          </a:xfrm>
          <a:prstGeom prst="rect">
            <a:avLst/>
          </a:prstGeom>
        </p:spPr>
      </p:pic>
    </p:spTree>
    <p:extLst>
      <p:ext uri="{BB962C8B-B14F-4D97-AF65-F5344CB8AC3E}">
        <p14:creationId xmlns:p14="http://schemas.microsoft.com/office/powerpoint/2010/main" val="1428795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841246" y="673770"/>
            <a:ext cx="3644489" cy="241448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kern="1200">
                <a:solidFill>
                  <a:srgbClr val="FFFFFF"/>
                </a:solidFill>
                <a:latin typeface="+mj-lt"/>
                <a:ea typeface="+mj-ea"/>
                <a:cs typeface="+mj-cs"/>
              </a:rPr>
              <a:t>Gifts </a:t>
            </a:r>
          </a:p>
        </p:txBody>
      </p:sp>
      <p:sp>
        <p:nvSpPr>
          <p:cNvPr id="4" name="TextBox 3">
            <a:extLst>
              <a:ext uri="{FF2B5EF4-FFF2-40B4-BE49-F238E27FC236}">
                <a16:creationId xmlns:a16="http://schemas.microsoft.com/office/drawing/2014/main" id="{8169FFE3-4510-93EB-F5E8-57DEEF33967D}"/>
              </a:ext>
            </a:extLst>
          </p:cNvPr>
          <p:cNvSpPr txBox="1"/>
          <p:nvPr/>
        </p:nvSpPr>
        <p:spPr>
          <a:xfrm>
            <a:off x="6095999" y="882315"/>
            <a:ext cx="5254754" cy="5294647"/>
          </a:xfrm>
          <a:prstGeom prst="rect">
            <a:avLst/>
          </a:prstGeom>
        </p:spPr>
        <p:txBody>
          <a:bodyPr vert="horz" lIns="91440" tIns="45720" rIns="91440" bIns="45720" rtlCol="0">
            <a:normAutofit/>
          </a:bodyPr>
          <a:lstStyle/>
          <a:p>
            <a:pPr marL="0" marR="0" indent="-228600">
              <a:lnSpc>
                <a:spcPct val="90000"/>
              </a:lnSpc>
              <a:spcBef>
                <a:spcPts val="0"/>
              </a:spcBef>
              <a:spcAft>
                <a:spcPts val="800"/>
              </a:spcAft>
              <a:buFont typeface="Arial" panose="020B0604020202020204" pitchFamily="34" charset="0"/>
              <a:buChar char="•"/>
            </a:pPr>
            <a:endParaRPr lang="en-US" sz="1700" dirty="0">
              <a:effectLst/>
            </a:endParaRPr>
          </a:p>
          <a:p>
            <a:pPr marL="0" marR="0" indent="-228600">
              <a:lnSpc>
                <a:spcPct val="90000"/>
              </a:lnSpc>
              <a:spcBef>
                <a:spcPts val="0"/>
              </a:spcBef>
              <a:spcAft>
                <a:spcPts val="800"/>
              </a:spcAft>
              <a:buFont typeface="Arial" panose="020B0604020202020204" pitchFamily="34" charset="0"/>
              <a:buChar char="•"/>
            </a:pPr>
            <a:endParaRPr lang="en-US" sz="1700" dirty="0"/>
          </a:p>
          <a:p>
            <a:pPr marR="0">
              <a:lnSpc>
                <a:spcPct val="90000"/>
              </a:lnSpc>
              <a:spcBef>
                <a:spcPts val="0"/>
              </a:spcBef>
              <a:spcAft>
                <a:spcPts val="800"/>
              </a:spcAft>
            </a:pPr>
            <a:r>
              <a:rPr lang="en-US" sz="1700" b="1" dirty="0">
                <a:effectLst/>
              </a:rPr>
              <a:t>What is a “gift”? </a:t>
            </a:r>
          </a:p>
          <a:p>
            <a:pPr marR="0">
              <a:lnSpc>
                <a:spcPct val="90000"/>
              </a:lnSpc>
              <a:spcBef>
                <a:spcPts val="0"/>
              </a:spcBef>
              <a:spcAft>
                <a:spcPts val="800"/>
              </a:spcAft>
            </a:pPr>
            <a:r>
              <a:rPr lang="en-US" sz="1700" dirty="0">
                <a:effectLst/>
              </a:rPr>
              <a:t>General Statutes § 1-79 (5) defines “gift” in three parts: </a:t>
            </a:r>
          </a:p>
          <a:p>
            <a:pPr marR="0">
              <a:lnSpc>
                <a:spcPct val="90000"/>
              </a:lnSpc>
              <a:spcBef>
                <a:spcPts val="0"/>
              </a:spcBef>
              <a:spcAft>
                <a:spcPts val="800"/>
              </a:spcAft>
            </a:pPr>
            <a:r>
              <a:rPr lang="en-US" sz="1700" dirty="0">
                <a:effectLst/>
              </a:rPr>
              <a:t>1. “anything of value” (for example, money, tickets to a sporting event, meals, services, etc.), </a:t>
            </a:r>
          </a:p>
          <a:p>
            <a:pPr marR="0">
              <a:lnSpc>
                <a:spcPct val="90000"/>
              </a:lnSpc>
              <a:spcBef>
                <a:spcPts val="0"/>
              </a:spcBef>
              <a:spcAft>
                <a:spcPts val="800"/>
              </a:spcAft>
            </a:pPr>
            <a:r>
              <a:rPr lang="en-US" sz="1700" dirty="0">
                <a:effectLst/>
              </a:rPr>
              <a:t>2. “which is directly and personally received” (that is, the state official or employee accepts the opportunity to partake of it), </a:t>
            </a:r>
          </a:p>
          <a:p>
            <a:pPr marR="0">
              <a:lnSpc>
                <a:spcPct val="90000"/>
              </a:lnSpc>
              <a:spcBef>
                <a:spcPts val="0"/>
              </a:spcBef>
              <a:spcAft>
                <a:spcPts val="800"/>
              </a:spcAft>
            </a:pPr>
            <a:r>
              <a:rPr lang="en-US" sz="1700" dirty="0">
                <a:effectLst/>
              </a:rPr>
              <a:t>3. “unless consideration of equal or greater value is given in return” (that is, unless the state official or employee pays fair market value for it).</a:t>
            </a:r>
          </a:p>
        </p:txBody>
      </p:sp>
    </p:spTree>
    <p:extLst>
      <p:ext uri="{BB962C8B-B14F-4D97-AF65-F5344CB8AC3E}">
        <p14:creationId xmlns:p14="http://schemas.microsoft.com/office/powerpoint/2010/main" val="1010492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841246" y="673770"/>
            <a:ext cx="3644489" cy="241448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kern="1200">
                <a:solidFill>
                  <a:srgbClr val="FFFFFF"/>
                </a:solidFill>
                <a:latin typeface="+mj-lt"/>
                <a:ea typeface="+mj-ea"/>
                <a:cs typeface="+mj-cs"/>
              </a:rPr>
              <a:t>Gifts </a:t>
            </a:r>
          </a:p>
        </p:txBody>
      </p:sp>
      <p:sp>
        <p:nvSpPr>
          <p:cNvPr id="4" name="TextBox 3">
            <a:extLst>
              <a:ext uri="{FF2B5EF4-FFF2-40B4-BE49-F238E27FC236}">
                <a16:creationId xmlns:a16="http://schemas.microsoft.com/office/drawing/2014/main" id="{8169FFE3-4510-93EB-F5E8-57DEEF33967D}"/>
              </a:ext>
            </a:extLst>
          </p:cNvPr>
          <p:cNvSpPr txBox="1"/>
          <p:nvPr/>
        </p:nvSpPr>
        <p:spPr>
          <a:xfrm>
            <a:off x="6095999" y="882315"/>
            <a:ext cx="5254754" cy="5294647"/>
          </a:xfrm>
          <a:prstGeom prst="rect">
            <a:avLst/>
          </a:prstGeom>
        </p:spPr>
        <p:txBody>
          <a:bodyPr vert="horz" lIns="91440" tIns="45720" rIns="91440" bIns="45720" rtlCol="0">
            <a:normAutofit/>
          </a:bodyPr>
          <a:lstStyle/>
          <a:p>
            <a:pPr marL="228600" marR="0">
              <a:lnSpc>
                <a:spcPct val="90000"/>
              </a:lnSpc>
              <a:spcBef>
                <a:spcPts val="0"/>
              </a:spcBef>
              <a:spcAft>
                <a:spcPts val="800"/>
              </a:spcAft>
            </a:pPr>
            <a:r>
              <a:rPr lang="en-US" sz="1700" b="1" dirty="0">
                <a:effectLst/>
              </a:rPr>
              <a:t>Restricted donors include: </a:t>
            </a:r>
          </a:p>
          <a:p>
            <a:pPr marL="457200" marR="0" indent="-228600">
              <a:lnSpc>
                <a:spcPct val="90000"/>
              </a:lnSpc>
              <a:spcBef>
                <a:spcPts val="0"/>
              </a:spcBef>
              <a:spcAft>
                <a:spcPts val="800"/>
              </a:spcAft>
              <a:buFont typeface="Arial" panose="020B0604020202020204" pitchFamily="34" charset="0"/>
              <a:buChar char="•"/>
            </a:pPr>
            <a:r>
              <a:rPr lang="en-US" sz="1700" dirty="0">
                <a:effectLst/>
              </a:rPr>
              <a:t>Registered lobbyists (a list is available on the OSE website) or a lobbyist’s representative; </a:t>
            </a:r>
          </a:p>
          <a:p>
            <a:pPr marL="228600" marR="0">
              <a:lnSpc>
                <a:spcPct val="90000"/>
              </a:lnSpc>
              <a:spcBef>
                <a:spcPts val="0"/>
              </a:spcBef>
              <a:spcAft>
                <a:spcPts val="800"/>
              </a:spcAft>
            </a:pPr>
            <a:r>
              <a:rPr lang="en-US" sz="1700" dirty="0">
                <a:effectLst/>
              </a:rPr>
              <a:t>• Individuals or entities doing business CT State; </a:t>
            </a:r>
          </a:p>
          <a:p>
            <a:pPr marL="228600" marR="0">
              <a:lnSpc>
                <a:spcPct val="90000"/>
              </a:lnSpc>
              <a:spcBef>
                <a:spcPts val="0"/>
              </a:spcBef>
              <a:spcAft>
                <a:spcPts val="800"/>
              </a:spcAft>
            </a:pPr>
            <a:r>
              <a:rPr lang="en-US" sz="1700" dirty="0">
                <a:effectLst/>
              </a:rPr>
              <a:t>• Individuals or entities seeking to do business with CT State; </a:t>
            </a:r>
          </a:p>
          <a:p>
            <a:pPr marL="228600" marR="0">
              <a:lnSpc>
                <a:spcPct val="90000"/>
              </a:lnSpc>
              <a:spcBef>
                <a:spcPts val="0"/>
              </a:spcBef>
              <a:spcAft>
                <a:spcPts val="800"/>
              </a:spcAft>
            </a:pPr>
            <a:r>
              <a:rPr lang="en-US" sz="1700" dirty="0">
                <a:effectLst/>
              </a:rPr>
              <a:t>• Individuals or entities engaged in activities regulated </a:t>
            </a:r>
            <a:r>
              <a:rPr lang="en-US" sz="1700">
                <a:effectLst/>
              </a:rPr>
              <a:t>by CT State; or </a:t>
            </a:r>
          </a:p>
          <a:p>
            <a:pPr marL="228600" marR="0">
              <a:lnSpc>
                <a:spcPct val="90000"/>
              </a:lnSpc>
              <a:spcBef>
                <a:spcPts val="0"/>
              </a:spcBef>
              <a:spcAft>
                <a:spcPts val="800"/>
              </a:spcAft>
            </a:pPr>
            <a:r>
              <a:rPr lang="en-US" sz="1700">
                <a:effectLst/>
              </a:rPr>
              <a:t>• </a:t>
            </a:r>
            <a:r>
              <a:rPr lang="en-US" sz="1700" dirty="0">
                <a:effectLst/>
              </a:rPr>
              <a:t>Contractors pre-qualified by the Connecticut Department of Administrative Services (General Statutes § 4a-100).</a:t>
            </a:r>
          </a:p>
          <a:p>
            <a:pPr marL="228600" marR="0">
              <a:lnSpc>
                <a:spcPct val="90000"/>
              </a:lnSpc>
              <a:spcBef>
                <a:spcPts val="0"/>
              </a:spcBef>
              <a:spcAft>
                <a:spcPts val="800"/>
              </a:spcAft>
            </a:pPr>
            <a:endParaRPr lang="en-US" sz="1700" b="1" dirty="0">
              <a:effectLst/>
            </a:endParaRPr>
          </a:p>
          <a:p>
            <a:pPr marL="228600" marR="0">
              <a:lnSpc>
                <a:spcPct val="90000"/>
              </a:lnSpc>
              <a:spcBef>
                <a:spcPts val="0"/>
              </a:spcBef>
              <a:spcAft>
                <a:spcPts val="800"/>
              </a:spcAft>
            </a:pPr>
            <a:r>
              <a:rPr lang="en-US" sz="1700" b="1" dirty="0">
                <a:effectLst/>
              </a:rPr>
              <a:t>Non-restricted donors</a:t>
            </a:r>
            <a:r>
              <a:rPr lang="en-US" sz="1700" b="1" dirty="0"/>
              <a:t>/Look to reason for gift</a:t>
            </a:r>
            <a:endParaRPr lang="en-US" sz="1700" b="1" dirty="0">
              <a:effectLst/>
            </a:endParaRPr>
          </a:p>
          <a:p>
            <a:pPr marL="228600" marR="0">
              <a:lnSpc>
                <a:spcPct val="90000"/>
              </a:lnSpc>
              <a:spcBef>
                <a:spcPts val="0"/>
              </a:spcBef>
              <a:spcAft>
                <a:spcPts val="800"/>
              </a:spcAft>
            </a:pPr>
            <a:endParaRPr lang="en-US" sz="1700" dirty="0">
              <a:effectLst/>
            </a:endParaRPr>
          </a:p>
        </p:txBody>
      </p:sp>
    </p:spTree>
    <p:extLst>
      <p:ext uri="{BB962C8B-B14F-4D97-AF65-F5344CB8AC3E}">
        <p14:creationId xmlns:p14="http://schemas.microsoft.com/office/powerpoint/2010/main" val="4608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37A2675A-E823-7CDA-A3E3-7B3EE25496BC}"/>
              </a:ext>
            </a:extLst>
          </p:cNvPr>
          <p:cNvSpPr txBox="1"/>
          <p:nvPr/>
        </p:nvSpPr>
        <p:spPr>
          <a:xfrm>
            <a:off x="838200" y="673770"/>
            <a:ext cx="3220329" cy="2027227"/>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kern="1200">
                <a:solidFill>
                  <a:srgbClr val="FFFFFF"/>
                </a:solidFill>
                <a:latin typeface="+mj-lt"/>
                <a:ea typeface="+mj-ea"/>
                <a:cs typeface="+mj-cs"/>
              </a:rPr>
              <a:t>Gifts </a:t>
            </a:r>
          </a:p>
        </p:txBody>
      </p:sp>
      <p:graphicFrame>
        <p:nvGraphicFramePr>
          <p:cNvPr id="19" name="TextBox 3">
            <a:extLst>
              <a:ext uri="{FF2B5EF4-FFF2-40B4-BE49-F238E27FC236}">
                <a16:creationId xmlns:a16="http://schemas.microsoft.com/office/drawing/2014/main" id="{21B21310-82D9-39C7-BB41-E78718A20A6E}"/>
              </a:ext>
            </a:extLst>
          </p:cNvPr>
          <p:cNvGraphicFramePr/>
          <p:nvPr>
            <p:extLst>
              <p:ext uri="{D42A27DB-BD31-4B8C-83A1-F6EECF244321}">
                <p14:modId xmlns:p14="http://schemas.microsoft.com/office/powerpoint/2010/main" val="739911123"/>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607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1123</TotalTime>
  <Words>2016</Words>
  <Application>Microsoft Office PowerPoint</Application>
  <PresentationFormat>Widescreen</PresentationFormat>
  <Paragraphs>206</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Aptos Display</vt:lpstr>
      <vt:lpstr>Arial</vt:lpstr>
      <vt:lpstr>Calibri</vt:lpstr>
      <vt:lpstr>Garamond</vt:lpstr>
      <vt:lpstr>museo</vt:lpstr>
      <vt:lpstr>open-sans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Isales, Cynthia</dc:creator>
  <cp:lastModifiedBy>Kernan, Maura (Asnuntuck)</cp:lastModifiedBy>
  <cp:revision>2</cp:revision>
  <dcterms:created xsi:type="dcterms:W3CDTF">2024-07-09T16:50:44Z</dcterms:created>
  <dcterms:modified xsi:type="dcterms:W3CDTF">2024-11-14T21:11:15Z</dcterms:modified>
</cp:coreProperties>
</file>